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55" r:id="rId2"/>
    <p:sldId id="356" r:id="rId3"/>
    <p:sldId id="259" r:id="rId4"/>
    <p:sldId id="359" r:id="rId5"/>
    <p:sldId id="268" r:id="rId6"/>
    <p:sldId id="272" r:id="rId7"/>
    <p:sldId id="273" r:id="rId8"/>
    <p:sldId id="275" r:id="rId9"/>
    <p:sldId id="276" r:id="rId10"/>
    <p:sldId id="277" r:id="rId11"/>
    <p:sldId id="278" r:id="rId12"/>
    <p:sldId id="279" r:id="rId13"/>
    <p:sldId id="280" r:id="rId14"/>
    <p:sldId id="281" r:id="rId15"/>
    <p:sldId id="282" r:id="rId16"/>
    <p:sldId id="283" r:id="rId17"/>
    <p:sldId id="357" r:id="rId18"/>
    <p:sldId id="285" r:id="rId19"/>
    <p:sldId id="286" r:id="rId20"/>
    <p:sldId id="287" r:id="rId21"/>
    <p:sldId id="288" r:id="rId22"/>
    <p:sldId id="289" r:id="rId23"/>
    <p:sldId id="290" r:id="rId24"/>
    <p:sldId id="291" r:id="rId25"/>
    <p:sldId id="292" r:id="rId26"/>
    <p:sldId id="293" r:id="rId27"/>
    <p:sldId id="296" r:id="rId28"/>
    <p:sldId id="297" r:id="rId29"/>
    <p:sldId id="298" r:id="rId30"/>
    <p:sldId id="365" r:id="rId31"/>
    <p:sldId id="373" r:id="rId32"/>
    <p:sldId id="374" r:id="rId33"/>
    <p:sldId id="303" r:id="rId34"/>
    <p:sldId id="367" r:id="rId35"/>
    <p:sldId id="304" r:id="rId36"/>
    <p:sldId id="369" r:id="rId37"/>
    <p:sldId id="370" r:id="rId38"/>
    <p:sldId id="371" r:id="rId39"/>
    <p:sldId id="329" r:id="rId40"/>
    <p:sldId id="330" r:id="rId41"/>
    <p:sldId id="372" r:id="rId42"/>
    <p:sldId id="332" r:id="rId43"/>
    <p:sldId id="335" r:id="rId44"/>
    <p:sldId id="336" r:id="rId45"/>
    <p:sldId id="337" r:id="rId46"/>
    <p:sldId id="338" r:id="rId47"/>
    <p:sldId id="339" r:id="rId48"/>
    <p:sldId id="340" r:id="rId49"/>
    <p:sldId id="360" r:id="rId50"/>
    <p:sldId id="341" r:id="rId51"/>
    <p:sldId id="361" r:id="rId52"/>
    <p:sldId id="343" r:id="rId53"/>
    <p:sldId id="362" r:id="rId54"/>
    <p:sldId id="344" r:id="rId55"/>
    <p:sldId id="345" r:id="rId56"/>
    <p:sldId id="346" r:id="rId57"/>
    <p:sldId id="347" r:id="rId58"/>
    <p:sldId id="363" r:id="rId59"/>
    <p:sldId id="348" r:id="rId60"/>
    <p:sldId id="352" r:id="rId61"/>
    <p:sldId id="364" r:id="rId62"/>
    <p:sldId id="353" r:id="rId63"/>
    <p:sldId id="354" r:id="rId6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1" autoAdjust="0"/>
    <p:restoredTop sz="94280" autoAdjust="0"/>
  </p:normalViewPr>
  <p:slideViewPr>
    <p:cSldViewPr>
      <p:cViewPr varScale="1">
        <p:scale>
          <a:sx n="111" d="100"/>
          <a:sy n="111" d="100"/>
        </p:scale>
        <p:origin x="12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標楷體" panose="03000509000000000000" pitchFamily="65" charset="-120"/>
              </a:defRPr>
            </a:lvl1pPr>
          </a:lstStyle>
          <a:p>
            <a:endParaRPr lang="zh-TW" altLang="en-US" dirty="0"/>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標楷體" panose="03000509000000000000" pitchFamily="65" charset="-120"/>
              </a:defRPr>
            </a:lvl1pPr>
          </a:lstStyle>
          <a:p>
            <a:fld id="{5A8767ED-7600-4CEB-A97D-B8C094C1CB4B}" type="datetimeFigureOut">
              <a:rPr lang="zh-TW" altLang="en-US" smtClean="0"/>
              <a:pPr/>
              <a:t>2020/11/23</a:t>
            </a:fld>
            <a:endParaRPr lang="zh-TW" altLang="en-US" dirty="0"/>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標楷體" panose="03000509000000000000" pitchFamily="65" charset="-120"/>
              </a:defRPr>
            </a:lvl1pPr>
          </a:lstStyle>
          <a:p>
            <a:fld id="{42A9114D-2A06-434D-8397-A0458236F01F}" type="slidenum">
              <a:rPr lang="zh-TW" altLang="en-US" smtClean="0"/>
              <a:pPr/>
              <a:t>‹#›</a:t>
            </a:fld>
            <a:endParaRPr lang="zh-TW" altLang="en-US" dirty="0"/>
          </a:p>
        </p:txBody>
      </p:sp>
    </p:spTree>
    <p:extLst>
      <p:ext uri="{BB962C8B-B14F-4D97-AF65-F5344CB8AC3E}">
        <p14:creationId xmlns:p14="http://schemas.microsoft.com/office/powerpoint/2010/main" val="210006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標楷體" panose="03000509000000000000" pitchFamily="65" charset="-120"/>
        <a:cs typeface="+mn-cs"/>
      </a:defRPr>
    </a:lvl1pPr>
    <a:lvl2pPr marL="457200" algn="l" defTabSz="914400" rtl="0" eaLnBrk="1" latinLnBrk="0" hangingPunct="1">
      <a:defRPr sz="1200" kern="1200">
        <a:solidFill>
          <a:schemeClr val="tx1"/>
        </a:solidFill>
        <a:latin typeface="+mn-lt"/>
        <a:ea typeface="標楷體" panose="03000509000000000000" pitchFamily="65" charset="-120"/>
        <a:cs typeface="+mn-cs"/>
      </a:defRPr>
    </a:lvl2pPr>
    <a:lvl3pPr marL="914400" algn="l" defTabSz="914400" rtl="0" eaLnBrk="1" latinLnBrk="0" hangingPunct="1">
      <a:defRPr sz="1200" kern="1200">
        <a:solidFill>
          <a:schemeClr val="tx1"/>
        </a:solidFill>
        <a:latin typeface="+mn-lt"/>
        <a:ea typeface="標楷體" panose="03000509000000000000" pitchFamily="65" charset="-120"/>
        <a:cs typeface="+mn-cs"/>
      </a:defRPr>
    </a:lvl3pPr>
    <a:lvl4pPr marL="1371600" algn="l" defTabSz="914400" rtl="0" eaLnBrk="1" latinLnBrk="0" hangingPunct="1">
      <a:defRPr sz="1200" kern="1200">
        <a:solidFill>
          <a:schemeClr val="tx1"/>
        </a:solidFill>
        <a:latin typeface="+mn-lt"/>
        <a:ea typeface="標楷體" panose="03000509000000000000" pitchFamily="65" charset="-120"/>
        <a:cs typeface="+mn-cs"/>
      </a:defRPr>
    </a:lvl4pPr>
    <a:lvl5pPr marL="1828800" algn="l" defTabSz="914400" rtl="0" eaLnBrk="1" latinLnBrk="0" hangingPunct="1">
      <a:defRPr sz="1200" kern="1200">
        <a:solidFill>
          <a:schemeClr val="tx1"/>
        </a:solidFill>
        <a:latin typeface="+mn-lt"/>
        <a:ea typeface="標楷體" panose="03000509000000000000"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3224066-8E7F-4E59-AC94-FA63FA7F706E}" type="slidenum">
              <a:rPr lang="en-US" altLang="zh-TW" smtClean="0">
                <a:solidFill>
                  <a:srgbClr val="000000"/>
                </a:solidFill>
              </a:rPr>
              <a:pPr/>
              <a:t>3</a:t>
            </a:fld>
            <a:endParaRPr lang="en-US" altLang="zh-TW" dirty="0">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0" marR="0" indent="0" algn="l" defTabSz="914400" rtl="0" eaLnBrk="1" fontAlgn="ctr" latinLnBrk="0" hangingPunct="1">
              <a:lnSpc>
                <a:spcPct val="100000"/>
              </a:lnSpc>
              <a:spcBef>
                <a:spcPct val="30000"/>
              </a:spcBef>
              <a:spcAft>
                <a:spcPct val="0"/>
              </a:spcAft>
              <a:buClrTx/>
              <a:buSzTx/>
              <a:buFontTx/>
              <a:buNone/>
              <a:tabLst/>
              <a:defRPr/>
            </a:pPr>
            <a:r>
              <a:rPr kumimoji="1" lang="en-US" altLang="zh-TW" sz="1200" b="0" i="0" u="none" strike="noStrike" kern="1200" dirty="0">
                <a:solidFill>
                  <a:schemeClr val="tx1"/>
                </a:solidFill>
                <a:effectLst/>
                <a:latin typeface="Arial" charset="0"/>
                <a:cs typeface="+mn-cs"/>
              </a:rPr>
              <a:t>20160215 </a:t>
            </a:r>
          </a:p>
          <a:p>
            <a:pPr marL="0" marR="0" indent="0" algn="l" defTabSz="914400" rtl="0" eaLnBrk="1" fontAlgn="ctr" latinLnBrk="0" hangingPunct="1">
              <a:lnSpc>
                <a:spcPct val="100000"/>
              </a:lnSpc>
              <a:spcBef>
                <a:spcPct val="30000"/>
              </a:spcBef>
              <a:spcAft>
                <a:spcPct val="0"/>
              </a:spcAft>
              <a:buClrTx/>
              <a:buSzTx/>
              <a:buFontTx/>
              <a:buNone/>
              <a:tabLst/>
              <a:defRPr/>
            </a:pPr>
            <a:r>
              <a:rPr lang="en-US" altLang="zh-TW" dirty="0"/>
              <a:t>※</a:t>
            </a:r>
            <a:r>
              <a:rPr lang="zh-TW" altLang="en-US" dirty="0"/>
              <a:t>通過培訓營認證教師使用此教材授課之教學說明：</a:t>
            </a:r>
            <a:endParaRPr lang="en-US" altLang="zh-TW" dirty="0"/>
          </a:p>
          <a:p>
            <a:pPr rtl="0" eaLnBrk="1" fontAlgn="ctr" latinLnBrk="0" hangingPunct="1"/>
            <a:endParaRPr kumimoji="1" lang="en-US" altLang="zh-TW" sz="1200" b="0" i="0" u="none" strike="noStrike" kern="1200" dirty="0">
              <a:solidFill>
                <a:schemeClr val="tx1"/>
              </a:solidFill>
              <a:effectLst/>
              <a:latin typeface="Arial" charset="0"/>
              <a:cs typeface="+mn-cs"/>
            </a:endParaRPr>
          </a:p>
          <a:p>
            <a:pPr rtl="0" eaLnBrk="1" fontAlgn="ctr" latinLnBrk="0" hangingPunct="1"/>
            <a:r>
              <a:rPr kumimoji="1" lang="zh-TW" altLang="zh-TW" sz="1200" b="0" i="0" u="none" strike="noStrike" kern="1200" dirty="0">
                <a:solidFill>
                  <a:schemeClr val="tx1"/>
                </a:solidFill>
                <a:effectLst/>
                <a:latin typeface="Arial" charset="0"/>
                <a:cs typeface="+mn-cs"/>
              </a:rPr>
              <a:t>初階</a:t>
            </a:r>
            <a:r>
              <a:rPr kumimoji="1" lang="en-US" altLang="zh-TW" sz="1200" b="0" i="0" u="none" strike="noStrike" kern="1200" dirty="0">
                <a:solidFill>
                  <a:schemeClr val="tx1"/>
                </a:solidFill>
                <a:effectLst/>
                <a:latin typeface="Arial" charset="0"/>
                <a:cs typeface="+mn-cs"/>
              </a:rPr>
              <a:t>(</a:t>
            </a:r>
            <a:r>
              <a:rPr kumimoji="1" lang="zh-TW" altLang="zh-TW" sz="1200" b="0" i="0" u="none" strike="noStrike" kern="1200" dirty="0">
                <a:solidFill>
                  <a:schemeClr val="tx1"/>
                </a:solidFill>
                <a:effectLst/>
                <a:latin typeface="Arial" charset="0"/>
                <a:cs typeface="+mn-cs"/>
              </a:rPr>
              <a:t>國民中小學</a:t>
            </a:r>
            <a:r>
              <a:rPr kumimoji="1" lang="en-US" altLang="zh-TW" sz="1200" b="0" i="0" u="none" strike="noStrike" kern="1200" dirty="0">
                <a:solidFill>
                  <a:schemeClr val="tx1"/>
                </a:solidFill>
                <a:effectLst/>
                <a:latin typeface="Arial" charset="0"/>
                <a:cs typeface="+mn-cs"/>
              </a:rPr>
              <a:t>)~p3-13, p21, p35-57,</a:t>
            </a:r>
            <a:r>
              <a:rPr kumimoji="1" lang="en-US" altLang="zh-TW" sz="1200" b="0" i="0" u="none" strike="noStrike" kern="1200" baseline="0" dirty="0">
                <a:solidFill>
                  <a:schemeClr val="tx1"/>
                </a:solidFill>
                <a:effectLst/>
                <a:latin typeface="Arial" charset="0"/>
                <a:cs typeface="+mn-cs"/>
              </a:rPr>
              <a:t> p93, p95</a:t>
            </a:r>
            <a:endParaRPr kumimoji="1" lang="zh-TW" altLang="zh-TW" sz="1200" b="0" i="0" u="none" strike="noStrike" kern="1200" dirty="0">
              <a:solidFill>
                <a:schemeClr val="tx1"/>
              </a:solidFill>
              <a:effectLst/>
              <a:latin typeface="Arial" charset="0"/>
              <a:cs typeface="+mn-cs"/>
            </a:endParaRPr>
          </a:p>
          <a:p>
            <a:pPr rtl="0" eaLnBrk="1" fontAlgn="ctr" latinLnBrk="0" hangingPunct="1"/>
            <a:r>
              <a:rPr kumimoji="1" lang="zh-TW" altLang="zh-TW" sz="1200" b="0" i="0" u="none" strike="noStrike" kern="1200" dirty="0">
                <a:solidFill>
                  <a:schemeClr val="tx1"/>
                </a:solidFill>
                <a:effectLst/>
                <a:latin typeface="Arial" charset="0"/>
                <a:cs typeface="+mn-cs"/>
              </a:rPr>
              <a:t>中階</a:t>
            </a:r>
            <a:r>
              <a:rPr kumimoji="1" lang="en-US" altLang="zh-TW" sz="1200" b="0" i="0" u="none" strike="noStrike" kern="1200" dirty="0">
                <a:solidFill>
                  <a:schemeClr val="tx1"/>
                </a:solidFill>
                <a:effectLst/>
                <a:latin typeface="Arial" charset="0"/>
                <a:cs typeface="+mn-cs"/>
              </a:rPr>
              <a:t>(</a:t>
            </a:r>
            <a:r>
              <a:rPr kumimoji="1" lang="zh-TW" altLang="zh-TW" sz="1200" b="0" i="0" u="none" strike="noStrike" kern="1200" dirty="0">
                <a:solidFill>
                  <a:schemeClr val="tx1"/>
                </a:solidFill>
                <a:effectLst/>
                <a:latin typeface="Arial" charset="0"/>
                <a:cs typeface="+mn-cs"/>
              </a:rPr>
              <a:t>高中</a:t>
            </a:r>
            <a:r>
              <a:rPr kumimoji="1" lang="en-US" altLang="zh-TW" sz="1200" b="0" i="0" u="none" strike="noStrike" kern="1200" dirty="0">
                <a:solidFill>
                  <a:schemeClr val="tx1"/>
                </a:solidFill>
                <a:effectLst/>
                <a:latin typeface="Arial" charset="0"/>
                <a:cs typeface="+mn-cs"/>
              </a:rPr>
              <a:t>/</a:t>
            </a:r>
            <a:r>
              <a:rPr kumimoji="1" lang="zh-TW" altLang="zh-TW" sz="1200" b="0" i="0" u="none" strike="noStrike" kern="1200" dirty="0">
                <a:solidFill>
                  <a:schemeClr val="tx1"/>
                </a:solidFill>
                <a:effectLst/>
                <a:latin typeface="Arial" charset="0"/>
                <a:cs typeface="+mn-cs"/>
              </a:rPr>
              <a:t>工</a:t>
            </a:r>
            <a:r>
              <a:rPr kumimoji="1" lang="en-US" altLang="zh-TW" sz="1200" b="0" i="0" u="none" strike="noStrike" kern="1200" dirty="0">
                <a:solidFill>
                  <a:schemeClr val="tx1"/>
                </a:solidFill>
                <a:effectLst/>
                <a:latin typeface="Arial" charset="0"/>
                <a:cs typeface="+mn-cs"/>
              </a:rPr>
              <a:t>/</a:t>
            </a:r>
            <a:r>
              <a:rPr kumimoji="1" lang="zh-TW" altLang="zh-TW" sz="1200" b="0" i="0" u="none" strike="noStrike" kern="1200" dirty="0">
                <a:solidFill>
                  <a:schemeClr val="tx1"/>
                </a:solidFill>
                <a:effectLst/>
                <a:latin typeface="Arial" charset="0"/>
                <a:cs typeface="+mn-cs"/>
              </a:rPr>
              <a:t>職</a:t>
            </a:r>
            <a:r>
              <a:rPr kumimoji="1" lang="en-US" altLang="zh-TW" sz="1200" b="0" i="0" u="none" strike="noStrike" kern="1200" dirty="0">
                <a:solidFill>
                  <a:schemeClr val="tx1"/>
                </a:solidFill>
                <a:effectLst/>
                <a:latin typeface="Arial" charset="0"/>
                <a:cs typeface="+mn-cs"/>
              </a:rPr>
              <a:t>)~p3-14,</a:t>
            </a:r>
            <a:r>
              <a:rPr kumimoji="1" lang="en-US" altLang="zh-TW" sz="1200" b="0" i="0" u="none" strike="noStrike" kern="1200" baseline="0" dirty="0">
                <a:solidFill>
                  <a:schemeClr val="tx1"/>
                </a:solidFill>
                <a:effectLst/>
                <a:latin typeface="Arial" charset="0"/>
                <a:cs typeface="+mn-cs"/>
              </a:rPr>
              <a:t> p17, p19-95</a:t>
            </a:r>
            <a:endParaRPr kumimoji="1" lang="zh-TW" altLang="zh-TW" sz="1200" b="0" i="0" u="none" strike="noStrike" kern="1200" dirty="0">
              <a:solidFill>
                <a:schemeClr val="tx1"/>
              </a:solidFill>
              <a:effectLst/>
              <a:latin typeface="Arial" charset="0"/>
              <a:cs typeface="+mn-cs"/>
            </a:endParaRPr>
          </a:p>
          <a:p>
            <a:pPr rtl="0" eaLnBrk="1" fontAlgn="ctr" latinLnBrk="0" hangingPunct="1"/>
            <a:r>
              <a:rPr kumimoji="1" lang="zh-TW" altLang="zh-TW" sz="1200" b="0" i="0" u="none" strike="noStrike" kern="1200" dirty="0">
                <a:solidFill>
                  <a:schemeClr val="tx1"/>
                </a:solidFill>
                <a:effectLst/>
                <a:latin typeface="Arial" charset="0"/>
                <a:cs typeface="+mn-cs"/>
              </a:rPr>
              <a:t>進階</a:t>
            </a:r>
            <a:r>
              <a:rPr kumimoji="1" lang="en-US" altLang="zh-TW" sz="1200" b="0" i="0" u="none" strike="noStrike" kern="1200" dirty="0">
                <a:solidFill>
                  <a:schemeClr val="tx1"/>
                </a:solidFill>
                <a:effectLst/>
                <a:latin typeface="Arial" charset="0"/>
                <a:cs typeface="+mn-cs"/>
              </a:rPr>
              <a:t>(</a:t>
            </a:r>
            <a:r>
              <a:rPr kumimoji="1" lang="zh-TW" altLang="zh-TW" sz="1200" b="0" i="0" u="none" strike="noStrike" kern="1200" dirty="0">
                <a:solidFill>
                  <a:schemeClr val="tx1"/>
                </a:solidFill>
                <a:effectLst/>
                <a:latin typeface="Arial" charset="0"/>
                <a:cs typeface="+mn-cs"/>
              </a:rPr>
              <a:t>大專校院</a:t>
            </a:r>
            <a:r>
              <a:rPr kumimoji="1" lang="en-US" altLang="zh-TW" sz="1200" b="0" i="0" u="none" strike="noStrike" kern="1200" dirty="0">
                <a:solidFill>
                  <a:schemeClr val="tx1"/>
                </a:solidFill>
                <a:effectLst/>
                <a:latin typeface="Arial" charset="0"/>
                <a:cs typeface="+mn-cs"/>
              </a:rPr>
              <a:t>)~p3-16, p18,  p20-95</a:t>
            </a:r>
            <a:endParaRPr kumimoji="1" lang="zh-TW" altLang="zh-TW" sz="1200" b="0" i="0" u="none" strike="noStrike" kern="1200" dirty="0">
              <a:solidFill>
                <a:schemeClr val="tx1"/>
              </a:solidFill>
              <a:effectLst/>
              <a:latin typeface="Arial" charset="0"/>
              <a:cs typeface="+mn-cs"/>
            </a:endParaRPr>
          </a:p>
          <a:p>
            <a:pPr eaLnBrk="1" hangingPunct="1"/>
            <a:endParaRPr lang="zh-TW" altLang="zh-TW" dirty="0"/>
          </a:p>
        </p:txBody>
      </p:sp>
    </p:spTree>
    <p:extLst>
      <p:ext uri="{BB962C8B-B14F-4D97-AF65-F5344CB8AC3E}">
        <p14:creationId xmlns:p14="http://schemas.microsoft.com/office/powerpoint/2010/main" val="325941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092B88E-CE73-4AE7-83B2-16B668C59D1A}" type="slidenum">
              <a:rPr lang="en-US" altLang="zh-TW" sz="1200">
                <a:ea typeface="標楷體" panose="03000509000000000000" pitchFamily="65" charset="-120"/>
              </a:rPr>
              <a:pPr algn="r"/>
              <a:t>13</a:t>
            </a:fld>
            <a:endParaRPr lang="en-US" altLang="zh-TW" sz="1200" dirty="0">
              <a:ea typeface="標楷體" panose="03000509000000000000" pitchFamily="65" charset="-12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altLang="zh-TW" dirty="0">
                <a:solidFill>
                  <a:srgbClr val="FF0000"/>
                </a:solidFill>
              </a:rPr>
              <a:t>20160215 </a:t>
            </a:r>
            <a:r>
              <a:rPr lang="zh-TW" altLang="en-US" dirty="0">
                <a:solidFill>
                  <a:srgbClr val="FF0000"/>
                </a:solidFill>
              </a:rPr>
              <a:t>教學目標</a:t>
            </a:r>
            <a:endParaRPr lang="en-US" altLang="zh-TW" dirty="0">
              <a:solidFill>
                <a:srgbClr val="FF0000"/>
              </a:solidFill>
            </a:endParaRPr>
          </a:p>
          <a:p>
            <a:pPr eaLnBrk="1" hangingPunct="1"/>
            <a:r>
              <a:rPr lang="zh-TW" altLang="en-US" dirty="0">
                <a:solidFill>
                  <a:srgbClr val="FF0000"/>
                </a:solidFill>
              </a:rPr>
              <a:t>了解噪音危害</a:t>
            </a:r>
            <a:endParaRPr lang="zh-TW" altLang="zh-TW" dirty="0"/>
          </a:p>
          <a:p>
            <a:pPr eaLnBrk="1" hangingPunct="1"/>
            <a:endParaRPr lang="en-US" altLang="zh-TW" dirty="0"/>
          </a:p>
          <a:p>
            <a:pPr eaLnBrk="1" hangingPunct="1"/>
            <a:r>
              <a:rPr lang="zh-TW" altLang="en-US" dirty="0"/>
              <a:t>重點提示</a:t>
            </a:r>
            <a:r>
              <a:rPr lang="en-US" altLang="zh-TW" dirty="0"/>
              <a:t>:</a:t>
            </a:r>
          </a:p>
          <a:p>
            <a:pPr eaLnBrk="1" hangingPunct="1"/>
            <a:r>
              <a:rPr lang="zh-TW" altLang="en-US" dirty="0"/>
              <a:t>噪音為一種使人產生不悅或音量過大可能導致聽覺危害與其他不良生心理反應之聲音。</a:t>
            </a:r>
          </a:p>
          <a:p>
            <a:pPr eaLnBrk="1" hangingPunct="1"/>
            <a:endParaRPr lang="zh-TW" altLang="en-US" dirty="0"/>
          </a:p>
        </p:txBody>
      </p:sp>
    </p:spTree>
    <p:extLst>
      <p:ext uri="{BB962C8B-B14F-4D97-AF65-F5344CB8AC3E}">
        <p14:creationId xmlns:p14="http://schemas.microsoft.com/office/powerpoint/2010/main" val="3073820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2BEC4C3-CDE9-4064-9620-2600D3E50908}" type="slidenum">
              <a:rPr lang="en-US" altLang="zh-TW" smtClean="0"/>
              <a:pPr/>
              <a:t>14</a:t>
            </a:fld>
            <a:endParaRPr lang="en-US" altLang="zh-TW"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altLang="zh-TW" dirty="0">
                <a:solidFill>
                  <a:srgbClr val="FF0000"/>
                </a:solidFill>
              </a:rPr>
              <a:t>20160215 </a:t>
            </a:r>
            <a:r>
              <a:rPr lang="zh-TW" altLang="en-US" dirty="0">
                <a:solidFill>
                  <a:srgbClr val="FF0000"/>
                </a:solidFill>
              </a:rPr>
              <a:t>教學目標</a:t>
            </a:r>
            <a:endParaRPr lang="en-US" altLang="zh-TW" dirty="0">
              <a:solidFill>
                <a:srgbClr val="FF0000"/>
              </a:solidFill>
            </a:endParaRPr>
          </a:p>
          <a:p>
            <a:pPr eaLnBrk="1" hangingPunct="1"/>
            <a:r>
              <a:rPr lang="zh-TW" altLang="en-US" dirty="0">
                <a:solidFill>
                  <a:srgbClr val="FF0000"/>
                </a:solidFill>
              </a:rPr>
              <a:t>了解非游離輻射危害（及非游離輻射定義）</a:t>
            </a:r>
            <a:endParaRPr lang="zh-TW" altLang="zh-TW" dirty="0"/>
          </a:p>
          <a:p>
            <a:pPr eaLnBrk="1" hangingPunct="1"/>
            <a:endParaRPr lang="en-US" altLang="zh-TW" dirty="0"/>
          </a:p>
          <a:p>
            <a:pPr eaLnBrk="1" hangingPunct="1"/>
            <a:endParaRPr lang="en-US" altLang="zh-TW" dirty="0"/>
          </a:p>
          <a:p>
            <a:pPr eaLnBrk="1" hangingPunct="1"/>
            <a:r>
              <a:rPr lang="zh-TW" altLang="en-US" dirty="0"/>
              <a:t>補充說明</a:t>
            </a:r>
            <a:r>
              <a:rPr lang="en-US" altLang="zh-TW" dirty="0"/>
              <a:t>:</a:t>
            </a:r>
          </a:p>
          <a:p>
            <a:pPr eaLnBrk="1" hangingPunct="1"/>
            <a:r>
              <a:rPr lang="en-US" altLang="zh-TW" dirty="0"/>
              <a:t>1.</a:t>
            </a:r>
            <a:r>
              <a:rPr lang="zh-TW" altLang="en-US" dirty="0"/>
              <a:t>雷射量測系統圖片來源： </a:t>
            </a:r>
            <a:r>
              <a:rPr lang="en-US" altLang="zh-TW" dirty="0"/>
              <a:t>wwwme.nchu.edu.tw/~</a:t>
            </a:r>
            <a:r>
              <a:rPr lang="en-US" altLang="zh-TW" dirty="0" err="1"/>
              <a:t>fluidlab</a:t>
            </a:r>
            <a:r>
              <a:rPr lang="en-US" altLang="zh-TW" dirty="0"/>
              <a:t>/lab4.htm </a:t>
            </a:r>
            <a:br>
              <a:rPr lang="en-US" altLang="zh-TW" b="0" dirty="0"/>
            </a:br>
            <a:endParaRPr lang="en-US" altLang="zh-TW" b="0" dirty="0"/>
          </a:p>
        </p:txBody>
      </p:sp>
    </p:spTree>
    <p:extLst>
      <p:ext uri="{BB962C8B-B14F-4D97-AF65-F5344CB8AC3E}">
        <p14:creationId xmlns:p14="http://schemas.microsoft.com/office/powerpoint/2010/main" val="2460170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投影片圖像版面配置區 1"/>
          <p:cNvSpPr>
            <a:spLocks noGrp="1" noRot="1" noChangeAspect="1" noTextEdit="1"/>
          </p:cNvSpPr>
          <p:nvPr>
            <p:ph type="sldImg"/>
          </p:nvPr>
        </p:nvSpPr>
        <p:spPr>
          <a:ln/>
        </p:spPr>
      </p:sp>
      <p:sp>
        <p:nvSpPr>
          <p:cNvPr id="120835" name="備忘稿版面配置區 2"/>
          <p:cNvSpPr>
            <a:spLocks noGrp="1"/>
          </p:cNvSpPr>
          <p:nvPr>
            <p:ph type="body" idx="1"/>
          </p:nvPr>
        </p:nvSpPr>
        <p:spPr>
          <a:noFill/>
          <a:ln/>
        </p:spPr>
        <p:txBody>
          <a:bodyPr/>
          <a:lstStyle/>
          <a:p>
            <a:pPr eaLnBrk="1" hangingPunct="1"/>
            <a:r>
              <a:rPr lang="en-US" altLang="zh-TW" dirty="0">
                <a:solidFill>
                  <a:srgbClr val="FF0000"/>
                </a:solidFill>
              </a:rPr>
              <a:t>20160215 </a:t>
            </a:r>
            <a:r>
              <a:rPr lang="zh-TW" altLang="en-US" dirty="0">
                <a:solidFill>
                  <a:srgbClr val="FF0000"/>
                </a:solidFill>
              </a:rPr>
              <a:t>教學目標</a:t>
            </a:r>
            <a:endParaRPr lang="en-US" altLang="zh-TW" dirty="0">
              <a:solidFill>
                <a:srgbClr val="FF0000"/>
              </a:solidFill>
            </a:endParaRPr>
          </a:p>
          <a:p>
            <a:pPr eaLnBrk="1" hangingPunct="1"/>
            <a:r>
              <a:rPr lang="zh-TW" altLang="en-US" dirty="0">
                <a:solidFill>
                  <a:srgbClr val="FF0000"/>
                </a:solidFill>
              </a:rPr>
              <a:t>了解非游離輻射來源</a:t>
            </a:r>
            <a:endParaRPr lang="en-US" altLang="zh-TW" dirty="0">
              <a:solidFill>
                <a:srgbClr val="FF0000"/>
              </a:solidFill>
            </a:endParaRPr>
          </a:p>
          <a:p>
            <a:pPr eaLnBrk="1" hangingPunct="1"/>
            <a:endParaRPr lang="en-US" altLang="zh-TW" dirty="0"/>
          </a:p>
          <a:p>
            <a:pPr marL="171450" indent="-171450">
              <a:buFont typeface="Arial" panose="020B0604020202020204" pitchFamily="34" charset="0"/>
              <a:buChar char="•"/>
            </a:pPr>
            <a:r>
              <a:rPr lang="zh-TW" altLang="en-US" dirty="0"/>
              <a:t>補充說明</a:t>
            </a:r>
            <a:r>
              <a:rPr lang="en-US" altLang="zh-TW" dirty="0"/>
              <a:t>:</a:t>
            </a:r>
          </a:p>
          <a:p>
            <a:r>
              <a:rPr lang="zh-TW" altLang="en-US" dirty="0"/>
              <a:t>例</a:t>
            </a:r>
            <a:r>
              <a:rPr lang="en-US" altLang="zh-TW" dirty="0"/>
              <a:t>:</a:t>
            </a:r>
            <a:r>
              <a:rPr lang="zh-TW" altLang="en-US" dirty="0"/>
              <a:t>某校生物課學生上課時，天花板的紫外線殺菌燈誤啟動，學生受殺菌級紫外線照射數小時，造成眼睛與皮膚傷害</a:t>
            </a:r>
          </a:p>
          <a:p>
            <a:r>
              <a:rPr lang="zh-TW" altLang="en-US" dirty="0"/>
              <a:t>紫外光殺菌燈的殺菌力視其產生的紫外光波長</a:t>
            </a:r>
            <a:r>
              <a:rPr lang="en-US" altLang="zh-TW" dirty="0"/>
              <a:t>(</a:t>
            </a:r>
            <a:r>
              <a:rPr lang="zh-TW" altLang="en-US" dirty="0"/>
              <a:t>例</a:t>
            </a:r>
            <a:r>
              <a:rPr lang="en-US" altLang="zh-TW" dirty="0"/>
              <a:t>185 nm, 220 nm, 260 nm</a:t>
            </a:r>
            <a:r>
              <a:rPr lang="zh-TW" altLang="en-US" dirty="0"/>
              <a:t>等</a:t>
            </a:r>
            <a:r>
              <a:rPr lang="en-US" altLang="zh-TW" dirty="0"/>
              <a:t>, </a:t>
            </a:r>
            <a:r>
              <a:rPr lang="zh-TW" altLang="en-US" dirty="0"/>
              <a:t>若到</a:t>
            </a:r>
            <a:r>
              <a:rPr lang="en-US" altLang="zh-TW" dirty="0"/>
              <a:t>365 nm</a:t>
            </a:r>
            <a:r>
              <a:rPr lang="zh-TW" altLang="en-US" dirty="0"/>
              <a:t>等級應多屬應用紫外光探測材料結構傷害的檢測器材，而非殺菌</a:t>
            </a:r>
            <a:r>
              <a:rPr lang="en-US" altLang="zh-TW" dirty="0"/>
              <a:t>)</a:t>
            </a:r>
            <a:r>
              <a:rPr lang="zh-TW" altLang="en-US" dirty="0"/>
              <a:t>與強度而定，上述案例中的紫外光燈應屬波長較長，功率不是很強的紫外光燈，若是</a:t>
            </a:r>
            <a:r>
              <a:rPr lang="en-US" altLang="zh-TW" dirty="0"/>
              <a:t>185 nm</a:t>
            </a:r>
            <a:r>
              <a:rPr lang="zh-TW" altLang="en-US" dirty="0"/>
              <a:t>的紫外光殺菌燈，有些高強度等級的只要一照射到就會發生傷害。</a:t>
            </a:r>
            <a:endParaRPr lang="en-US" altLang="zh-TW" dirty="0"/>
          </a:p>
          <a:p>
            <a:endParaRPr lang="en-US" altLang="zh-TW" dirty="0"/>
          </a:p>
          <a:p>
            <a:pPr marL="171450" indent="-171450">
              <a:buFont typeface="Arial" panose="020B0604020202020204" pitchFamily="34" charset="0"/>
              <a:buChar char="•"/>
            </a:pPr>
            <a:r>
              <a:rPr lang="zh-TW" altLang="en-US" sz="1200" dirty="0">
                <a:latin typeface="Tahoma" pitchFamily="34" charset="0"/>
              </a:rPr>
              <a:t>避免過度暴露於非游離輻射的策略</a:t>
            </a:r>
            <a:endParaRPr lang="en-US" altLang="zh-TW" sz="1200" dirty="0">
              <a:latin typeface="Tahoma" pitchFamily="34" charset="0"/>
            </a:endParaRPr>
          </a:p>
          <a:p>
            <a:r>
              <a:rPr lang="en-US" altLang="zh-TW" sz="1200" dirty="0">
                <a:latin typeface="Tahoma" pitchFamily="34" charset="0"/>
              </a:rPr>
              <a:t>1.</a:t>
            </a:r>
            <a:r>
              <a:rPr lang="zh-TW" altLang="en-US" sz="1200" dirty="0">
                <a:latin typeface="Tahoma" pitchFamily="34" charset="0"/>
              </a:rPr>
              <a:t>工程改善策略 </a:t>
            </a:r>
            <a:endParaRPr lang="en-US" altLang="zh-TW" sz="1200" dirty="0">
              <a:latin typeface="Tahoma" pitchFamily="34" charset="0"/>
            </a:endParaRPr>
          </a:p>
          <a:p>
            <a:r>
              <a:rPr lang="en-US" altLang="zh-TW" dirty="0"/>
              <a:t>(1)</a:t>
            </a:r>
            <a:r>
              <a:rPr lang="zh-TW" altLang="en-US" dirty="0"/>
              <a:t>電磁遮蔽</a:t>
            </a:r>
          </a:p>
          <a:p>
            <a:r>
              <a:rPr lang="en-US" altLang="zh-TW" dirty="0"/>
              <a:t>-</a:t>
            </a:r>
            <a:r>
              <a:rPr lang="zh-TW" altLang="en-US" dirty="0"/>
              <a:t>採用低電阻的導電材料</a:t>
            </a:r>
          </a:p>
          <a:p>
            <a:r>
              <a:rPr lang="en-US" altLang="zh-TW" dirty="0"/>
              <a:t>-</a:t>
            </a:r>
            <a:r>
              <a:rPr lang="zh-TW" altLang="en-US" dirty="0"/>
              <a:t>導體材料對電磁場具有反射與導引作用</a:t>
            </a:r>
          </a:p>
          <a:p>
            <a:r>
              <a:rPr lang="en-US" altLang="zh-TW" dirty="0"/>
              <a:t>-</a:t>
            </a:r>
            <a:r>
              <a:rPr lang="zh-TW" altLang="en-US" dirty="0"/>
              <a:t>金屬材料的電磁屏蔽效果為電磁場的反射損耗、電磁場的吸收損耗與電磁場在遮蔽材料中的損耗三者之總和</a:t>
            </a:r>
          </a:p>
          <a:p>
            <a:r>
              <a:rPr lang="zh-TW" altLang="en-US" dirty="0"/>
              <a:t>銅、鎳具有優異的導電性，其電磁場干擾遮蔽效果極佳</a:t>
            </a:r>
          </a:p>
          <a:p>
            <a:endParaRPr lang="en-US" altLang="zh-TW" sz="1200" dirty="0">
              <a:latin typeface="Arial" charset="0"/>
            </a:endParaRPr>
          </a:p>
          <a:p>
            <a:r>
              <a:rPr lang="en-US" altLang="zh-TW" sz="1200" dirty="0">
                <a:latin typeface="Tahoma" pitchFamily="34" charset="0"/>
              </a:rPr>
              <a:t>2.</a:t>
            </a:r>
            <a:r>
              <a:rPr lang="zh-TW" altLang="en-US" sz="1200" dirty="0">
                <a:latin typeface="Tahoma" pitchFamily="34" charset="0"/>
              </a:rPr>
              <a:t>非工程改善策略</a:t>
            </a:r>
            <a:endParaRPr lang="en-US" altLang="zh-TW" dirty="0"/>
          </a:p>
          <a:p>
            <a:r>
              <a:rPr lang="en-US" altLang="zh-TW" dirty="0"/>
              <a:t>(1)</a:t>
            </a:r>
            <a:r>
              <a:rPr lang="zh-TW" altLang="en-US" dirty="0"/>
              <a:t>距離</a:t>
            </a:r>
          </a:p>
          <a:p>
            <a:r>
              <a:rPr lang="en-US" altLang="zh-TW" dirty="0"/>
              <a:t>-</a:t>
            </a:r>
            <a:r>
              <a:rPr lang="zh-TW" altLang="en-US" dirty="0"/>
              <a:t>高壓輸電線</a:t>
            </a:r>
          </a:p>
          <a:p>
            <a:r>
              <a:rPr lang="en-US" altLang="zh-TW" dirty="0"/>
              <a:t>345kV</a:t>
            </a:r>
            <a:r>
              <a:rPr lang="zh-TW" altLang="en-US" dirty="0"/>
              <a:t>高壓輸電線下方所測得的極低頻磁場強度可以達到</a:t>
            </a:r>
            <a:r>
              <a:rPr lang="en-US" altLang="zh-TW" dirty="0"/>
              <a:t>50</a:t>
            </a:r>
            <a:r>
              <a:rPr lang="zh-TW" altLang="en-US" dirty="0"/>
              <a:t>－</a:t>
            </a:r>
            <a:r>
              <a:rPr lang="en-US" altLang="zh-TW" dirty="0"/>
              <a:t>250</a:t>
            </a:r>
            <a:r>
              <a:rPr lang="zh-TW" altLang="en-US" dirty="0"/>
              <a:t>毫高斯</a:t>
            </a:r>
          </a:p>
          <a:p>
            <a:r>
              <a:rPr lang="zh-TW" altLang="en-US" dirty="0"/>
              <a:t>輸電線兩側一百公尺以外的地區所量測到的極低頻磁場強度只有</a:t>
            </a:r>
            <a:r>
              <a:rPr lang="en-US" altLang="zh-TW" dirty="0"/>
              <a:t>1</a:t>
            </a:r>
            <a:r>
              <a:rPr lang="zh-TW" altLang="en-US" dirty="0"/>
              <a:t>－</a:t>
            </a:r>
            <a:r>
              <a:rPr lang="en-US" altLang="zh-TW" dirty="0"/>
              <a:t>3</a:t>
            </a:r>
            <a:r>
              <a:rPr lang="zh-TW" altLang="en-US" dirty="0"/>
              <a:t>毫高斯，與一般環境中的背景強度</a:t>
            </a:r>
            <a:r>
              <a:rPr lang="en-US" altLang="zh-TW" dirty="0"/>
              <a:t>2</a:t>
            </a:r>
            <a:r>
              <a:rPr lang="zh-TW" altLang="en-US" dirty="0"/>
              <a:t>毫高斯類似</a:t>
            </a:r>
          </a:p>
          <a:p>
            <a:r>
              <a:rPr lang="en-US" altLang="zh-TW" dirty="0"/>
              <a:t>-</a:t>
            </a:r>
            <a:r>
              <a:rPr lang="zh-TW" altLang="en-US" dirty="0"/>
              <a:t>吹風機</a:t>
            </a:r>
          </a:p>
          <a:p>
            <a:r>
              <a:rPr lang="zh-TW" altLang="en-US" dirty="0"/>
              <a:t>距吹風機</a:t>
            </a:r>
            <a:r>
              <a:rPr lang="en-US" altLang="zh-TW" dirty="0"/>
              <a:t>10</a:t>
            </a:r>
            <a:r>
              <a:rPr lang="zh-TW" altLang="en-US" dirty="0"/>
              <a:t>公分處測得高達</a:t>
            </a:r>
            <a:r>
              <a:rPr lang="en-US" altLang="zh-TW" dirty="0"/>
              <a:t>100</a:t>
            </a:r>
            <a:r>
              <a:rPr lang="zh-TW" altLang="en-US" dirty="0"/>
              <a:t>毫高斯之極低頻磁場</a:t>
            </a:r>
          </a:p>
          <a:p>
            <a:r>
              <a:rPr lang="zh-TW" altLang="en-US" dirty="0"/>
              <a:t>距吹風機</a:t>
            </a:r>
            <a:r>
              <a:rPr lang="en-US" altLang="zh-TW" dirty="0"/>
              <a:t>50</a:t>
            </a:r>
            <a:r>
              <a:rPr lang="zh-TW" altLang="en-US" dirty="0"/>
              <a:t>公分處降至</a:t>
            </a:r>
            <a:r>
              <a:rPr lang="en-US" altLang="zh-TW" dirty="0"/>
              <a:t>1</a:t>
            </a:r>
            <a:r>
              <a:rPr lang="zh-TW" altLang="en-US" dirty="0"/>
              <a:t>毫高斯</a:t>
            </a:r>
            <a:endParaRPr lang="en-US" altLang="zh-TW" dirty="0"/>
          </a:p>
          <a:p>
            <a:endParaRPr lang="en-US" altLang="zh-TW" dirty="0"/>
          </a:p>
          <a:p>
            <a:pPr algn="just"/>
            <a:r>
              <a:rPr lang="en-US" altLang="zh-TW" dirty="0">
                <a:latin typeface="Tahoma" pitchFamily="34" charset="0"/>
              </a:rPr>
              <a:t>(2)</a:t>
            </a:r>
            <a:r>
              <a:rPr lang="zh-TW" altLang="en-US" dirty="0">
                <a:latin typeface="Tahoma" pitchFamily="34" charset="0"/>
              </a:rPr>
              <a:t>時間</a:t>
            </a:r>
            <a:r>
              <a:rPr lang="en-US" altLang="zh-TW" dirty="0">
                <a:latin typeface="Tahoma" pitchFamily="34" charset="0"/>
              </a:rPr>
              <a:t>:</a:t>
            </a:r>
            <a:r>
              <a:rPr lang="zh-TW" altLang="en-US" dirty="0">
                <a:latin typeface="Tahoma" pitchFamily="34" charset="0"/>
              </a:rPr>
              <a:t>若無法使用距離防護原則，建議避免長時間使用電器設備</a:t>
            </a:r>
            <a:endParaRPr lang="en-US" altLang="zh-TW" dirty="0">
              <a:latin typeface="Tahoma" pitchFamily="34" charset="0"/>
            </a:endParaRPr>
          </a:p>
          <a:p>
            <a:pPr algn="just"/>
            <a:r>
              <a:rPr lang="en-US" altLang="zh-TW" dirty="0">
                <a:latin typeface="Tahoma" pitchFamily="34" charset="0"/>
              </a:rPr>
              <a:t>-</a:t>
            </a:r>
            <a:r>
              <a:rPr lang="zh-TW" altLang="en-US" dirty="0">
                <a:latin typeface="Tahoma" pitchFamily="34" charset="0"/>
              </a:rPr>
              <a:t>吹風機</a:t>
            </a:r>
            <a:endParaRPr lang="en-US" altLang="zh-TW" dirty="0">
              <a:latin typeface="Tahoma" pitchFamily="34" charset="0"/>
            </a:endParaRPr>
          </a:p>
          <a:p>
            <a:pPr algn="just"/>
            <a:r>
              <a:rPr lang="en-US" altLang="zh-TW" dirty="0">
                <a:latin typeface="Tahoma" pitchFamily="34" charset="0"/>
              </a:rPr>
              <a:t>-</a:t>
            </a:r>
            <a:r>
              <a:rPr lang="zh-TW" altLang="en-US" dirty="0">
                <a:latin typeface="Tahoma" pitchFamily="34" charset="0"/>
              </a:rPr>
              <a:t>行動電話</a:t>
            </a:r>
          </a:p>
          <a:p>
            <a:endParaRPr lang="zh-TW" altLang="en-US" dirty="0"/>
          </a:p>
        </p:txBody>
      </p:sp>
      <p:sp>
        <p:nvSpPr>
          <p:cNvPr id="120836" name="投影片編號版面配置區 3"/>
          <p:cNvSpPr>
            <a:spLocks noGrp="1"/>
          </p:cNvSpPr>
          <p:nvPr>
            <p:ph type="sldNum" sz="quarter" idx="5"/>
          </p:nvPr>
        </p:nvSpPr>
        <p:spPr>
          <a:noFill/>
        </p:spPr>
        <p:txBody>
          <a:bodyPr/>
          <a:lstStyle/>
          <a:p>
            <a:fld id="{525154F8-0988-4E53-9F96-59492761B203}" type="slidenum">
              <a:rPr lang="en-US" altLang="zh-TW" smtClean="0"/>
              <a:pPr/>
              <a:t>15</a:t>
            </a:fld>
            <a:endParaRPr lang="en-US" altLang="zh-TW" dirty="0"/>
          </a:p>
        </p:txBody>
      </p:sp>
    </p:spTree>
    <p:extLst>
      <p:ext uri="{BB962C8B-B14F-4D97-AF65-F5344CB8AC3E}">
        <p14:creationId xmlns:p14="http://schemas.microsoft.com/office/powerpoint/2010/main" val="37786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8FB7B0A8-E9FB-4B3C-94BB-19D82C008AB9}" type="slidenum">
              <a:rPr lang="en-US" altLang="zh-TW" smtClean="0"/>
              <a:pPr/>
              <a:t>16</a:t>
            </a:fld>
            <a:endParaRPr lang="en-US" altLang="zh-TW"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altLang="zh-TW" dirty="0">
                <a:solidFill>
                  <a:srgbClr val="FF0000"/>
                </a:solidFill>
              </a:rPr>
              <a:t>20160215 </a:t>
            </a:r>
            <a:r>
              <a:rPr lang="zh-TW" altLang="en-US" dirty="0">
                <a:solidFill>
                  <a:srgbClr val="FF0000"/>
                </a:solidFill>
              </a:rPr>
              <a:t>教學目標</a:t>
            </a:r>
            <a:endParaRPr lang="en-US" altLang="zh-TW" dirty="0">
              <a:solidFill>
                <a:srgbClr val="FF0000"/>
              </a:solidFill>
            </a:endParaRPr>
          </a:p>
          <a:p>
            <a:pPr eaLnBrk="1" hangingPunct="1"/>
            <a:r>
              <a:rPr lang="zh-TW" altLang="en-US" dirty="0">
                <a:solidFill>
                  <a:srgbClr val="FF0000"/>
                </a:solidFill>
              </a:rPr>
              <a:t>了解異常溫度危害及預防</a:t>
            </a:r>
            <a:endParaRPr lang="zh-TW" altLang="zh-TW" dirty="0"/>
          </a:p>
          <a:p>
            <a:pPr eaLnBrk="1" hangingPunct="1"/>
            <a:endParaRPr lang="en-US" altLang="zh-TW" dirty="0"/>
          </a:p>
          <a:p>
            <a:pPr eaLnBrk="1" hangingPunct="1"/>
            <a:endParaRPr lang="zh-TW" altLang="zh-TW" dirty="0"/>
          </a:p>
        </p:txBody>
      </p:sp>
    </p:spTree>
    <p:extLst>
      <p:ext uri="{BB962C8B-B14F-4D97-AF65-F5344CB8AC3E}">
        <p14:creationId xmlns:p14="http://schemas.microsoft.com/office/powerpoint/2010/main" val="424669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B72ADB7-356C-4BAB-96D8-8796AD88CE30}" type="slidenum">
              <a:rPr lang="en-US" altLang="zh-TW" smtClean="0"/>
              <a:pPr/>
              <a:t>17</a:t>
            </a:fld>
            <a:endParaRPr lang="en-US" altLang="zh-TW"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altLang="zh-TW" sz="1000" dirty="0">
                <a:solidFill>
                  <a:srgbClr val="FF0000"/>
                </a:solidFill>
              </a:rPr>
              <a:t>20160215 </a:t>
            </a:r>
            <a:r>
              <a:rPr lang="zh-TW" altLang="en-US" sz="1000" dirty="0">
                <a:solidFill>
                  <a:srgbClr val="FF0000"/>
                </a:solidFill>
              </a:rPr>
              <a:t>教學目標</a:t>
            </a:r>
            <a:endParaRPr lang="en-US" altLang="zh-TW" sz="1000" dirty="0">
              <a:solidFill>
                <a:srgbClr val="FF0000"/>
              </a:solidFill>
            </a:endParaRPr>
          </a:p>
          <a:p>
            <a:pPr eaLnBrk="1" hangingPunct="1"/>
            <a:r>
              <a:rPr lang="zh-TW" altLang="en-US" sz="1000" dirty="0">
                <a:solidFill>
                  <a:srgbClr val="FF0000"/>
                </a:solidFill>
              </a:rPr>
              <a:t>了解電氣危害及預防</a:t>
            </a:r>
            <a:endParaRPr lang="en-US" altLang="zh-TW" sz="1000" dirty="0">
              <a:solidFill>
                <a:srgbClr val="FF0000"/>
              </a:solidFill>
            </a:endParaRPr>
          </a:p>
          <a:p>
            <a:pPr eaLnBrk="1" hangingPunct="1"/>
            <a:endParaRPr lang="en-US" altLang="zh-TW" sz="1000" dirty="0">
              <a:solidFill>
                <a:srgbClr val="FF0000"/>
              </a:solidFill>
            </a:endParaRPr>
          </a:p>
          <a:p>
            <a:pPr eaLnBrk="1" hangingPunct="1"/>
            <a:r>
              <a:rPr lang="zh-TW" altLang="en-US" sz="1000" dirty="0">
                <a:solidFill>
                  <a:srgbClr val="FF0000"/>
                </a:solidFill>
              </a:rPr>
              <a:t>電氣危害防範措施：</a:t>
            </a:r>
            <a:endParaRPr lang="en-US" altLang="zh-TW" sz="1000" dirty="0">
              <a:solidFill>
                <a:srgbClr val="FF0000"/>
              </a:solidFill>
            </a:endParaRPr>
          </a:p>
          <a:p>
            <a:pPr defTabSz="762000" eaLnBrk="1" hangingPunct="1">
              <a:spcBef>
                <a:spcPct val="10000"/>
              </a:spcBef>
              <a:spcAft>
                <a:spcPct val="10000"/>
              </a:spcAft>
            </a:pPr>
            <a:r>
              <a:rPr lang="en-US" altLang="zh-TW" sz="1000" dirty="0">
                <a:latin typeface="Tahoma" pitchFamily="34" charset="0"/>
              </a:rPr>
              <a:t>1.</a:t>
            </a:r>
            <a:r>
              <a:rPr lang="zh-TW" altLang="en-US" sz="1000" dirty="0">
                <a:latin typeface="Tahoma" pitchFamily="34" charset="0"/>
              </a:rPr>
              <a:t>隔離與接地</a:t>
            </a:r>
            <a:endParaRPr lang="en-US" altLang="zh-TW" sz="1000" dirty="0"/>
          </a:p>
          <a:p>
            <a:pPr defTabSz="762000" eaLnBrk="1" hangingPunct="1">
              <a:spcBef>
                <a:spcPct val="10000"/>
              </a:spcBef>
              <a:spcAft>
                <a:spcPct val="10000"/>
              </a:spcAft>
            </a:pPr>
            <a:r>
              <a:rPr lang="en-US" altLang="zh-TW" sz="1000" dirty="0">
                <a:latin typeface="Tahoma" pitchFamily="34" charset="0"/>
              </a:rPr>
              <a:t>2.</a:t>
            </a:r>
            <a:r>
              <a:rPr lang="zh-TW" altLang="en-US" sz="1000" dirty="0">
                <a:latin typeface="Tahoma" pitchFamily="34" charset="0"/>
              </a:rPr>
              <a:t>電氣設備安全保護裝置</a:t>
            </a:r>
          </a:p>
          <a:p>
            <a:pPr defTabSz="762000" eaLnBrk="1" hangingPunct="1">
              <a:spcBef>
                <a:spcPct val="10000"/>
              </a:spcBef>
              <a:spcAft>
                <a:spcPct val="10000"/>
              </a:spcAft>
            </a:pPr>
            <a:r>
              <a:rPr lang="en-US" altLang="zh-TW" sz="1000" dirty="0">
                <a:latin typeface="Tahoma" pitchFamily="34" charset="0"/>
              </a:rPr>
              <a:t>3.</a:t>
            </a:r>
            <a:r>
              <a:rPr lang="zh-TW" altLang="en-US" sz="1000" dirty="0">
                <a:latin typeface="Tahoma" pitchFamily="34" charset="0"/>
              </a:rPr>
              <a:t>電氣火災防止</a:t>
            </a:r>
          </a:p>
          <a:p>
            <a:pPr defTabSz="762000" eaLnBrk="1" hangingPunct="1">
              <a:spcBef>
                <a:spcPct val="10000"/>
              </a:spcBef>
              <a:spcAft>
                <a:spcPct val="10000"/>
              </a:spcAft>
            </a:pPr>
            <a:r>
              <a:rPr lang="en-US" altLang="zh-TW" sz="1000" dirty="0">
                <a:latin typeface="Tahoma" pitchFamily="34" charset="0"/>
              </a:rPr>
              <a:t>4.</a:t>
            </a:r>
            <a:r>
              <a:rPr lang="zh-TW" altLang="en-US" sz="1000" dirty="0">
                <a:latin typeface="Tahoma" pitchFamily="34" charset="0"/>
              </a:rPr>
              <a:t>電氣安全教育</a:t>
            </a:r>
          </a:p>
          <a:p>
            <a:pPr defTabSz="762000" eaLnBrk="1" hangingPunct="1">
              <a:spcBef>
                <a:spcPct val="10000"/>
              </a:spcBef>
              <a:spcAft>
                <a:spcPct val="10000"/>
              </a:spcAft>
            </a:pPr>
            <a:r>
              <a:rPr lang="en-US" altLang="zh-TW" sz="1000" dirty="0">
                <a:latin typeface="Tahoma" pitchFamily="34" charset="0"/>
              </a:rPr>
              <a:t>5.</a:t>
            </a:r>
            <a:r>
              <a:rPr lang="zh-TW" altLang="en-US" sz="1000" dirty="0">
                <a:latin typeface="Tahoma" pitchFamily="34" charset="0"/>
              </a:rPr>
              <a:t>電氣設備自動檢查與檢點</a:t>
            </a:r>
            <a:r>
              <a:rPr lang="zh-TW" altLang="en-US" sz="800" dirty="0"/>
              <a:t> </a:t>
            </a:r>
          </a:p>
          <a:p>
            <a:pPr eaLnBrk="1" hangingPunct="1"/>
            <a:endParaRPr lang="zh-TW" altLang="zh-TW" sz="1000" dirty="0"/>
          </a:p>
          <a:p>
            <a:pPr eaLnBrk="1" hangingPunct="1"/>
            <a:r>
              <a:rPr lang="zh-TW" altLang="en-US" sz="1000" dirty="0"/>
              <a:t>重點：以上圖說明電線裸露乃錯誤的配置，以下圖說明實驗室人員不應擅自使用延長線，應請專業電工配置電源插座。</a:t>
            </a:r>
          </a:p>
          <a:p>
            <a:pPr eaLnBrk="1" hangingPunct="1"/>
            <a:endParaRPr lang="zh-TW" altLang="en-US" sz="1000" dirty="0"/>
          </a:p>
          <a:p>
            <a:pPr eaLnBrk="1" hangingPunct="1"/>
            <a:r>
              <a:rPr lang="zh-TW" altLang="en-US" sz="1000" dirty="0"/>
              <a:t>補充說明</a:t>
            </a:r>
            <a:r>
              <a:rPr lang="en-US" altLang="zh-TW" sz="1000" dirty="0"/>
              <a:t>:</a:t>
            </a:r>
          </a:p>
          <a:p>
            <a:pPr eaLnBrk="1" hangingPunct="1"/>
            <a:r>
              <a:rPr lang="zh-TW" altLang="en-US" sz="1000" dirty="0"/>
              <a:t>延長線長時間放置於地面，易有絆倒、絕緣體破損感電的危險</a:t>
            </a:r>
          </a:p>
          <a:p>
            <a:pPr eaLnBrk="1" hangingPunct="1"/>
            <a:r>
              <a:rPr lang="zh-TW" altLang="en-US" sz="1000" dirty="0"/>
              <a:t>同一插座接用過多插座，耗電量過大造成火災，一般的插座負荷上限為</a:t>
            </a:r>
            <a:r>
              <a:rPr lang="en-US" altLang="zh-TW" sz="1000" dirty="0"/>
              <a:t>15</a:t>
            </a:r>
            <a:r>
              <a:rPr lang="zh-TW" altLang="en-US" sz="1000" dirty="0"/>
              <a:t>安培</a:t>
            </a:r>
          </a:p>
          <a:p>
            <a:pPr eaLnBrk="1" hangingPunct="1"/>
            <a:r>
              <a:rPr lang="zh-TW" altLang="en-US" sz="1000" dirty="0"/>
              <a:t>左圖延長線路配置混亂，容易勾到或絆倒、且顯然電流過大，延長插座本體已開始融化</a:t>
            </a:r>
          </a:p>
          <a:p>
            <a:pPr eaLnBrk="1" hangingPunct="1"/>
            <a:endParaRPr lang="zh-TW" altLang="en-US" sz="1000" dirty="0"/>
          </a:p>
          <a:p>
            <a:pPr eaLnBrk="1" hangingPunct="1"/>
            <a:r>
              <a:rPr lang="zh-TW" altLang="en-US" sz="1000" dirty="0"/>
              <a:t>右圖無熔絲開關上下接點金屬接頭裸露，容易誤觸觸電</a:t>
            </a:r>
          </a:p>
          <a:p>
            <a:pPr eaLnBrk="1" hangingPunct="1"/>
            <a:r>
              <a:rPr lang="zh-TW" altLang="en-US" sz="1000" dirty="0"/>
              <a:t>   </a:t>
            </a:r>
          </a:p>
          <a:p>
            <a:pPr eaLnBrk="1" hangingPunct="1"/>
            <a:endParaRPr lang="zh-TW" altLang="en-US" sz="1000" dirty="0"/>
          </a:p>
          <a:p>
            <a:pPr eaLnBrk="1" hangingPunct="1"/>
            <a:endParaRPr lang="en-US" altLang="zh-TW" sz="1000" dirty="0"/>
          </a:p>
        </p:txBody>
      </p:sp>
    </p:spTree>
    <p:extLst>
      <p:ext uri="{BB962C8B-B14F-4D97-AF65-F5344CB8AC3E}">
        <p14:creationId xmlns:p14="http://schemas.microsoft.com/office/powerpoint/2010/main" val="3064903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B72ADB7-356C-4BAB-96D8-8796AD88CE30}" type="slidenum">
              <a:rPr lang="en-US" altLang="zh-TW" smtClean="0"/>
              <a:pPr/>
              <a:t>18</a:t>
            </a:fld>
            <a:endParaRPr lang="en-US" altLang="zh-TW"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altLang="zh-TW" sz="1000" dirty="0">
                <a:solidFill>
                  <a:srgbClr val="FF0000"/>
                </a:solidFill>
              </a:rPr>
              <a:t>20160215 </a:t>
            </a:r>
            <a:r>
              <a:rPr lang="zh-TW" altLang="en-US" sz="1000" dirty="0">
                <a:solidFill>
                  <a:srgbClr val="FF0000"/>
                </a:solidFill>
              </a:rPr>
              <a:t>教學目標</a:t>
            </a:r>
            <a:endParaRPr lang="en-US" altLang="zh-TW" sz="1000" dirty="0">
              <a:solidFill>
                <a:srgbClr val="FF0000"/>
              </a:solidFill>
            </a:endParaRPr>
          </a:p>
          <a:p>
            <a:pPr eaLnBrk="1" hangingPunct="1"/>
            <a:endParaRPr lang="zh-TW" altLang="en-US" sz="1000" dirty="0"/>
          </a:p>
          <a:p>
            <a:pPr eaLnBrk="1" hangingPunct="1"/>
            <a:r>
              <a:rPr lang="zh-TW" altLang="en-US" sz="1000" dirty="0"/>
              <a:t>補充說明</a:t>
            </a:r>
            <a:r>
              <a:rPr lang="en-US" altLang="zh-TW" sz="1000" dirty="0"/>
              <a:t>:</a:t>
            </a:r>
          </a:p>
          <a:p>
            <a:pPr eaLnBrk="1" hangingPunct="1"/>
            <a:r>
              <a:rPr lang="en-US" altLang="zh-TW" sz="1000" dirty="0"/>
              <a:t>-</a:t>
            </a:r>
            <a:r>
              <a:rPr lang="zh-TW" altLang="en-US" sz="1000" dirty="0"/>
              <a:t>感電災害</a:t>
            </a:r>
          </a:p>
          <a:p>
            <a:pPr eaLnBrk="1" hangingPunct="1"/>
            <a:r>
              <a:rPr lang="zh-TW" altLang="en-US" sz="1000" dirty="0"/>
              <a:t>胸部肌肉收縮，妨礙呼吸，導致窒息而死。  </a:t>
            </a:r>
          </a:p>
          <a:p>
            <a:pPr eaLnBrk="1" hangingPunct="1"/>
            <a:r>
              <a:rPr lang="zh-TW" altLang="en-US" sz="1000" dirty="0"/>
              <a:t>神經中樞痲痺，導致呼吸停止。</a:t>
            </a:r>
          </a:p>
          <a:p>
            <a:pPr eaLnBrk="1" hangingPunct="1"/>
            <a:r>
              <a:rPr lang="zh-TW" altLang="en-US" sz="1000" dirty="0"/>
              <a:t>引起心肌局部顫動，而妨礙正常心跳。即心 臟肌肉不同時收縮而各自發生收縮，且不能自然復原，導致血液循環停止而死亡。</a:t>
            </a:r>
          </a:p>
          <a:p>
            <a:pPr eaLnBrk="1" hangingPunct="1"/>
            <a:r>
              <a:rPr lang="zh-TW" altLang="en-US" sz="1000" dirty="0"/>
              <a:t>感受大量電流後，心臟肌肉收縮，導致心臟停止跳動，但受災者脫離電路後即可恢復正常的心跳。 </a:t>
            </a:r>
          </a:p>
          <a:p>
            <a:pPr eaLnBrk="1" hangingPunct="1"/>
            <a:r>
              <a:rPr lang="zh-TW" altLang="en-US" sz="1000" dirty="0"/>
              <a:t>由大量電流產生的熱，使組織、器官、神經中樞及肌肉出血或壞死。</a:t>
            </a:r>
          </a:p>
          <a:p>
            <a:pPr eaLnBrk="1" hangingPunct="1"/>
            <a:r>
              <a:rPr lang="zh-TW" altLang="en-US" sz="1000" dirty="0"/>
              <a:t>電燒傷是觸及高壓電，電流通過身體各部份而引起生理失調與不可回復性組織的傷害，血管栓塞後肌肉組織壞死，而大範圍肌肉不可逆壞死，可釋放肌蛋白引起腎小管阻塞導致腎衰竭。</a:t>
            </a:r>
          </a:p>
          <a:p>
            <a:pPr eaLnBrk="1" hangingPunct="1"/>
            <a:r>
              <a:rPr lang="zh-TW" altLang="en-US" sz="1000" dirty="0"/>
              <a:t>感電後，肌肉收縮，失去平衡，致使從高處墜落造成二次傷害。</a:t>
            </a:r>
          </a:p>
          <a:p>
            <a:pPr eaLnBrk="1" hangingPunct="1"/>
            <a:endParaRPr lang="zh-TW" altLang="en-US" sz="1000" dirty="0"/>
          </a:p>
          <a:p>
            <a:pPr eaLnBrk="1" hangingPunct="1"/>
            <a:endParaRPr lang="zh-TW" altLang="en-US" sz="1000" dirty="0"/>
          </a:p>
        </p:txBody>
      </p:sp>
    </p:spTree>
    <p:extLst>
      <p:ext uri="{BB962C8B-B14F-4D97-AF65-F5344CB8AC3E}">
        <p14:creationId xmlns:p14="http://schemas.microsoft.com/office/powerpoint/2010/main" val="654761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B72ADB7-356C-4BAB-96D8-8796AD88CE30}" type="slidenum">
              <a:rPr lang="en-US" altLang="zh-TW" smtClean="0"/>
              <a:pPr/>
              <a:t>19</a:t>
            </a:fld>
            <a:endParaRPr lang="en-US" altLang="zh-TW"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altLang="zh-TW" sz="1000" dirty="0">
                <a:solidFill>
                  <a:srgbClr val="FF0000"/>
                </a:solidFill>
              </a:rPr>
              <a:t>20160215 </a:t>
            </a:r>
            <a:r>
              <a:rPr lang="zh-TW" altLang="en-US" sz="1000" dirty="0">
                <a:solidFill>
                  <a:srgbClr val="FF0000"/>
                </a:solidFill>
              </a:rPr>
              <a:t>教學目標</a:t>
            </a:r>
            <a:endParaRPr lang="en-US" altLang="zh-TW" sz="1000" dirty="0">
              <a:solidFill>
                <a:srgbClr val="FF0000"/>
              </a:solidFill>
            </a:endParaRPr>
          </a:p>
          <a:p>
            <a:pPr eaLnBrk="1" hangingPunct="1"/>
            <a:r>
              <a:rPr lang="zh-TW" altLang="en-US" sz="1000" dirty="0"/>
              <a:t>電氣火災案例（補充）：</a:t>
            </a:r>
          </a:p>
          <a:p>
            <a:pPr eaLnBrk="1" hangingPunct="1"/>
            <a:r>
              <a:rPr lang="zh-TW" altLang="en-US" sz="1000" dirty="0"/>
              <a:t>民國 </a:t>
            </a:r>
            <a:r>
              <a:rPr lang="en-US" altLang="zh-TW" sz="1000" dirty="0"/>
              <a:t>89 </a:t>
            </a:r>
            <a:r>
              <a:rPr lang="zh-TW" altLang="en-US" sz="1000" dirty="0"/>
              <a:t>年 </a:t>
            </a:r>
            <a:r>
              <a:rPr lang="en-US" altLang="zh-TW" sz="1000" dirty="0"/>
              <a:t>8 </a:t>
            </a:r>
            <a:r>
              <a:rPr lang="zh-TW" altLang="en-US" sz="1000" dirty="0"/>
              <a:t>月，○○大學地球物理研究所岩心實驗室之冷藏櫃有煙從門縫冒出，該實驗室研究生立即將電源切斷，並請該實驗室教授一起察看冷藏櫃，因實驗室內部黑煙冒出，通知事務組派員把電氣總開關切斷，並到實驗室後方，將窗戶玻璃以磚塊擊破，擬將黑煙引出，但才經約十秒鐘，即發生爆炸（閃燃），三人都被玻璃碎片擊傷。</a:t>
            </a:r>
          </a:p>
          <a:p>
            <a:pPr eaLnBrk="1" hangingPunct="1"/>
            <a:r>
              <a:rPr lang="zh-TW" altLang="en-US" sz="1000" dirty="0"/>
              <a:t>由現場作業人員之敘述，可知在發生爆炸之前，已產生濃厚黑煙，該黑煙係為保溫夾層之</a:t>
            </a:r>
            <a:r>
              <a:rPr lang="en-US" altLang="zh-TW" sz="1000" dirty="0"/>
              <a:t>PU</a:t>
            </a:r>
            <a:r>
              <a:rPr lang="zh-TW" altLang="en-US" sz="1000" dirty="0"/>
              <a:t>泡綿無氧高溫產生之有機物。起火點位於風扇機具內部，電氣火花應為引火源。</a:t>
            </a:r>
          </a:p>
          <a:p>
            <a:pPr eaLnBrk="1" hangingPunct="1"/>
            <a:endParaRPr lang="zh-TW" altLang="en-US" sz="1000" dirty="0"/>
          </a:p>
        </p:txBody>
      </p:sp>
    </p:spTree>
    <p:extLst>
      <p:ext uri="{BB962C8B-B14F-4D97-AF65-F5344CB8AC3E}">
        <p14:creationId xmlns:p14="http://schemas.microsoft.com/office/powerpoint/2010/main" val="654761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B72ADB7-356C-4BAB-96D8-8796AD88CE30}" type="slidenum">
              <a:rPr lang="en-US" altLang="zh-TW" smtClean="0"/>
              <a:pPr/>
              <a:t>20</a:t>
            </a:fld>
            <a:endParaRPr lang="en-US" altLang="zh-TW"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altLang="zh-TW" sz="1000" dirty="0">
                <a:solidFill>
                  <a:srgbClr val="FF0000"/>
                </a:solidFill>
              </a:rPr>
              <a:t>20160215 </a:t>
            </a:r>
            <a:r>
              <a:rPr lang="zh-TW" altLang="en-US" sz="1000" dirty="0">
                <a:solidFill>
                  <a:srgbClr val="FF0000"/>
                </a:solidFill>
              </a:rPr>
              <a:t>教學目標</a:t>
            </a:r>
            <a:endParaRPr lang="en-US" altLang="zh-TW" sz="1000" dirty="0">
              <a:solidFill>
                <a:srgbClr val="FF0000"/>
              </a:solidFill>
            </a:endParaRPr>
          </a:p>
          <a:p>
            <a:pPr eaLnBrk="1" hangingPunct="1"/>
            <a:endParaRPr lang="en-US" altLang="zh-TW" sz="1000" dirty="0">
              <a:solidFill>
                <a:srgbClr val="FF0000"/>
              </a:solidFill>
            </a:endParaRPr>
          </a:p>
          <a:p>
            <a:pPr eaLnBrk="1" hangingPunct="1"/>
            <a:r>
              <a:rPr lang="zh-TW" altLang="en-US" sz="1000" dirty="0">
                <a:solidFill>
                  <a:srgbClr val="FF0000"/>
                </a:solidFill>
              </a:rPr>
              <a:t>說明生活中常見的錯誤用電案例</a:t>
            </a:r>
            <a:endParaRPr lang="en-US" altLang="zh-TW" sz="1000" dirty="0">
              <a:solidFill>
                <a:srgbClr val="FF0000"/>
              </a:solidFill>
            </a:endParaRPr>
          </a:p>
        </p:txBody>
      </p:sp>
    </p:spTree>
    <p:extLst>
      <p:ext uri="{BB962C8B-B14F-4D97-AF65-F5344CB8AC3E}">
        <p14:creationId xmlns:p14="http://schemas.microsoft.com/office/powerpoint/2010/main" val="654761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995E908B-8A2A-4501-A7E8-C5888032BAC0}" type="slidenum">
              <a:rPr lang="en-US" altLang="zh-TW" smtClean="0"/>
              <a:pPr/>
              <a:t>21</a:t>
            </a:fld>
            <a:endParaRPr lang="en-US" altLang="zh-TW"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altLang="zh-TW" dirty="0">
                <a:solidFill>
                  <a:srgbClr val="FF0000"/>
                </a:solidFill>
              </a:rPr>
              <a:t>20160215 </a:t>
            </a:r>
            <a:r>
              <a:rPr lang="zh-TW" altLang="en-US" dirty="0">
                <a:solidFill>
                  <a:srgbClr val="FF0000"/>
                </a:solidFill>
              </a:rPr>
              <a:t>教學目標</a:t>
            </a:r>
            <a:endParaRPr lang="en-US" altLang="zh-TW" dirty="0">
              <a:solidFill>
                <a:srgbClr val="FF0000"/>
              </a:solidFill>
            </a:endParaRPr>
          </a:p>
          <a:p>
            <a:pPr eaLnBrk="1" hangingPunct="1"/>
            <a:r>
              <a:rPr lang="zh-TW" altLang="en-US" dirty="0">
                <a:solidFill>
                  <a:srgbClr val="FF0000"/>
                </a:solidFill>
              </a:rPr>
              <a:t>了解機械危害及預防</a:t>
            </a:r>
            <a:endParaRPr lang="zh-TW" altLang="zh-TW" dirty="0"/>
          </a:p>
          <a:p>
            <a:pPr eaLnBrk="1" hangingPunct="1"/>
            <a:endParaRPr lang="en-US" altLang="zh-TW" b="1" dirty="0">
              <a:latin typeface="Tahoma" pitchFamily="34" charset="0"/>
            </a:endParaRPr>
          </a:p>
          <a:p>
            <a:pPr eaLnBrk="1" hangingPunct="1"/>
            <a:r>
              <a:rPr lang="zh-TW" altLang="en-US" b="1" dirty="0">
                <a:latin typeface="Tahoma" pitchFamily="34" charset="0"/>
              </a:rPr>
              <a:t>重點：說明圖片優劣之處。</a:t>
            </a:r>
          </a:p>
        </p:txBody>
      </p:sp>
    </p:spTree>
    <p:extLst>
      <p:ext uri="{BB962C8B-B14F-4D97-AF65-F5344CB8AC3E}">
        <p14:creationId xmlns:p14="http://schemas.microsoft.com/office/powerpoint/2010/main" val="1451458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9E7AADB-17EA-4549-A597-8949F8A57764}" type="slidenum">
              <a:rPr lang="en-US" altLang="zh-TW" smtClean="0"/>
              <a:pPr/>
              <a:t>22</a:t>
            </a:fld>
            <a:endParaRPr lang="en-US" altLang="zh-TW"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altLang="zh-TW" dirty="0">
                <a:solidFill>
                  <a:srgbClr val="FF0000"/>
                </a:solidFill>
              </a:rPr>
              <a:t>20160215 </a:t>
            </a:r>
            <a:r>
              <a:rPr lang="zh-TW" altLang="en-US" dirty="0">
                <a:solidFill>
                  <a:srgbClr val="FF0000"/>
                </a:solidFill>
              </a:rPr>
              <a:t>教學目標</a:t>
            </a:r>
            <a:endParaRPr lang="en-US" altLang="zh-TW" dirty="0">
              <a:solidFill>
                <a:srgbClr val="FF0000"/>
              </a:solidFill>
            </a:endParaRPr>
          </a:p>
          <a:p>
            <a:pPr eaLnBrk="1" hangingPunct="1"/>
            <a:r>
              <a:rPr lang="zh-TW" altLang="en-US" dirty="0">
                <a:solidFill>
                  <a:srgbClr val="FF0000"/>
                </a:solidFill>
              </a:rPr>
              <a:t>了解化學性危害及基本預防</a:t>
            </a:r>
            <a:endParaRPr lang="zh-TW" altLang="zh-TW" dirty="0"/>
          </a:p>
          <a:p>
            <a:pPr eaLnBrk="1" hangingPunct="1"/>
            <a:endParaRPr lang="en-US" altLang="zh-TW" dirty="0"/>
          </a:p>
          <a:p>
            <a:pPr eaLnBrk="1" hangingPunct="1"/>
            <a:r>
              <a:rPr lang="zh-TW" altLang="en-US" dirty="0"/>
              <a:t>重點提示</a:t>
            </a:r>
            <a:r>
              <a:rPr lang="en-US" altLang="zh-TW" dirty="0"/>
              <a:t>:</a:t>
            </a:r>
          </a:p>
          <a:p>
            <a:pPr eaLnBrk="1" hangingPunct="1"/>
            <a:r>
              <a:rPr lang="zh-TW" altLang="en-US" dirty="0"/>
              <a:t>所謂的化學性危害，在環境與職業衛生中的領域內，可以簡單的分為二大類：</a:t>
            </a:r>
          </a:p>
          <a:p>
            <a:pPr eaLnBrk="1" hangingPunct="1"/>
            <a:r>
              <a:rPr lang="zh-TW" altLang="en-US" dirty="0"/>
              <a:t>毒性：係指物質與人體接觸後，因為它的化學性質，所引起對人體健康上的危害。</a:t>
            </a:r>
          </a:p>
          <a:p>
            <a:pPr eaLnBrk="1" hangingPunct="1"/>
            <a:r>
              <a:rPr lang="zh-TW" altLang="en-US" dirty="0"/>
              <a:t>危害性：由於使用化學物質時，因管理不當或使用不慎，所引起的化學災害，例如：火災與爆炸意外。</a:t>
            </a:r>
          </a:p>
          <a:p>
            <a:pPr eaLnBrk="1" hangingPunct="1"/>
            <a:endParaRPr lang="en-US" altLang="zh-TW" dirty="0"/>
          </a:p>
          <a:p>
            <a:pPr eaLnBrk="1" hangingPunct="1"/>
            <a:r>
              <a:rPr lang="zh-TW" altLang="en-US" dirty="0"/>
              <a:t>基本預防通則：</a:t>
            </a:r>
            <a:endParaRPr lang="en-US" altLang="zh-TW" dirty="0"/>
          </a:p>
          <a:p>
            <a:pPr eaLnBrk="1" hangingPunct="1"/>
            <a:r>
              <a:rPr lang="en-US" altLang="zh-TW" dirty="0"/>
              <a:t>1.</a:t>
            </a:r>
            <a:r>
              <a:rPr lang="zh-TW" altLang="en-US" dirty="0"/>
              <a:t>減少暴露</a:t>
            </a:r>
            <a:endParaRPr lang="en-US" altLang="zh-TW" dirty="0"/>
          </a:p>
          <a:p>
            <a:pPr eaLnBrk="1" hangingPunct="1"/>
            <a:r>
              <a:rPr lang="en-US" altLang="zh-TW" dirty="0"/>
              <a:t>2.</a:t>
            </a:r>
            <a:r>
              <a:rPr lang="zh-TW" altLang="en-US" dirty="0"/>
              <a:t>管制目標：</a:t>
            </a:r>
            <a:r>
              <a:rPr lang="zh-TW" altLang="en-US" sz="1200" dirty="0"/>
              <a:t>避免有害化學物質逸散至空氣中</a:t>
            </a:r>
            <a:endParaRPr lang="en-US" altLang="zh-TW" sz="1200" dirty="0"/>
          </a:p>
          <a:p>
            <a:pPr eaLnBrk="1" hangingPunct="1"/>
            <a:r>
              <a:rPr lang="en-US" altLang="zh-TW" sz="1200" dirty="0"/>
              <a:t>3.</a:t>
            </a:r>
            <a:r>
              <a:rPr lang="zh-TW" altLang="en-US" dirty="0"/>
              <a:t>自我保護</a:t>
            </a:r>
            <a:endParaRPr lang="en-US" altLang="zh-TW" dirty="0"/>
          </a:p>
          <a:p>
            <a:pPr eaLnBrk="1" hangingPunct="1"/>
            <a:r>
              <a:rPr lang="en-US" altLang="zh-TW" dirty="0"/>
              <a:t>4.</a:t>
            </a:r>
            <a:r>
              <a:rPr lang="zh-TW" altLang="en-US" dirty="0"/>
              <a:t>急性暴露的</a:t>
            </a:r>
            <a:r>
              <a:rPr lang="zh-TW" altLang="en-US" u="none" strike="sngStrike" dirty="0">
                <a:solidFill>
                  <a:srgbClr val="FF0000"/>
                </a:solidFill>
              </a:rPr>
              <a:t>處裡</a:t>
            </a:r>
            <a:r>
              <a:rPr lang="zh-TW" altLang="en-US" dirty="0">
                <a:solidFill>
                  <a:srgbClr val="FF0000"/>
                </a:solidFill>
              </a:rPr>
              <a:t>處理</a:t>
            </a:r>
            <a:endParaRPr lang="en-US" altLang="zh-TW" dirty="0">
              <a:solidFill>
                <a:srgbClr val="FF0000"/>
              </a:solidFill>
            </a:endParaRPr>
          </a:p>
          <a:p>
            <a:pPr eaLnBrk="1" hangingPunct="1"/>
            <a:endParaRPr lang="en-US" altLang="zh-TW" dirty="0"/>
          </a:p>
          <a:p>
            <a:pPr eaLnBrk="1" hangingPunct="1"/>
            <a:r>
              <a:rPr lang="zh-TW" altLang="en-US" dirty="0"/>
              <a:t>補充說明</a:t>
            </a:r>
            <a:r>
              <a:rPr lang="en-US" altLang="zh-TW" dirty="0"/>
              <a:t>:</a:t>
            </a:r>
          </a:p>
          <a:p>
            <a:pPr eaLnBrk="1" hangingPunct="1"/>
            <a:r>
              <a:rPr lang="zh-TW" altLang="en-US" dirty="0"/>
              <a:t>圖片說明</a:t>
            </a:r>
          </a:p>
          <a:p>
            <a:pPr eaLnBrk="1" hangingPunct="1"/>
            <a:r>
              <a:rPr lang="zh-TW" altLang="en-US" dirty="0"/>
              <a:t>學生操作酸鹼中和噴濺事件</a:t>
            </a:r>
          </a:p>
          <a:p>
            <a:pPr eaLnBrk="1" hangingPunct="1"/>
            <a:r>
              <a:rPr lang="zh-TW" altLang="en-US" dirty="0"/>
              <a:t>左下圖</a:t>
            </a:r>
            <a:r>
              <a:rPr lang="en-US" altLang="zh-TW" dirty="0"/>
              <a:t>:</a:t>
            </a:r>
            <a:r>
              <a:rPr lang="zh-TW" altLang="en-US" dirty="0"/>
              <a:t>事發當時噴濺的箱子 </a:t>
            </a:r>
          </a:p>
          <a:p>
            <a:pPr eaLnBrk="1" hangingPunct="1"/>
            <a:r>
              <a:rPr lang="zh-TW" altLang="en-US" dirty="0"/>
              <a:t>中下圖</a:t>
            </a:r>
            <a:r>
              <a:rPr lang="en-US" altLang="zh-TW" dirty="0"/>
              <a:t>:</a:t>
            </a:r>
            <a:r>
              <a:rPr lang="zh-TW" altLang="en-US" dirty="0"/>
              <a:t>事發當時噴濺至天花板及電燈</a:t>
            </a:r>
          </a:p>
          <a:p>
            <a:pPr eaLnBrk="1" hangingPunct="1"/>
            <a:r>
              <a:rPr lang="zh-TW" altLang="en-US" dirty="0"/>
              <a:t>右下圖</a:t>
            </a:r>
            <a:r>
              <a:rPr lang="en-US" altLang="zh-TW" dirty="0"/>
              <a:t>:</a:t>
            </a:r>
            <a:r>
              <a:rPr lang="zh-TW" altLang="en-US" dirty="0"/>
              <a:t>事故發生的操作台 </a:t>
            </a:r>
          </a:p>
          <a:p>
            <a:pPr eaLnBrk="1" hangingPunct="1"/>
            <a:r>
              <a:rPr lang="zh-TW" altLang="en-US" dirty="0"/>
              <a:t>案例說明</a:t>
            </a:r>
            <a:r>
              <a:rPr lang="en-US" altLang="zh-TW" dirty="0"/>
              <a:t>:</a:t>
            </a:r>
            <a:r>
              <a:rPr lang="zh-TW" altLang="en-US" dirty="0"/>
              <a:t>某校學生將左圖的塑膠箱放置於中圖的</a:t>
            </a:r>
            <a:r>
              <a:rPr lang="en-US" altLang="zh-TW" dirty="0"/>
              <a:t>Hood</a:t>
            </a:r>
            <a:r>
              <a:rPr lang="zh-TW" altLang="en-US" dirty="0"/>
              <a:t>中，在其中進行酸鹼實驗</a:t>
            </a:r>
            <a:r>
              <a:rPr lang="en-US" altLang="zh-TW" dirty="0"/>
              <a:t>(</a:t>
            </a:r>
            <a:r>
              <a:rPr lang="zh-TW" altLang="en-US" dirty="0"/>
              <a:t>應該有使用雙氧水</a:t>
            </a:r>
            <a:r>
              <a:rPr lang="en-US" altLang="zh-TW" dirty="0"/>
              <a:t>)</a:t>
            </a:r>
            <a:r>
              <a:rPr lang="zh-TW" altLang="en-US" dirty="0"/>
              <a:t>，結果發生爆炸，爆炸當時</a:t>
            </a:r>
            <a:r>
              <a:rPr lang="en-US" altLang="zh-TW" dirty="0"/>
              <a:t>Hood</a:t>
            </a:r>
            <a:r>
              <a:rPr lang="zh-TW" altLang="en-US" dirty="0"/>
              <a:t>內設備全遭破壞</a:t>
            </a:r>
            <a:r>
              <a:rPr lang="en-US" altLang="zh-TW" dirty="0"/>
              <a:t>(</a:t>
            </a:r>
            <a:r>
              <a:rPr lang="zh-TW" altLang="en-US" dirty="0"/>
              <a:t>塑膠箱炸破</a:t>
            </a:r>
            <a:r>
              <a:rPr lang="en-US" altLang="zh-TW" dirty="0"/>
              <a:t>)</a:t>
            </a:r>
            <a:r>
              <a:rPr lang="zh-TW" altLang="en-US" dirty="0"/>
              <a:t>，實驗液體不僅濺滿</a:t>
            </a:r>
            <a:r>
              <a:rPr lang="en-US" altLang="zh-TW" dirty="0"/>
              <a:t>Hood</a:t>
            </a:r>
            <a:r>
              <a:rPr lang="zh-TW" altLang="en-US" dirty="0"/>
              <a:t>，亦從</a:t>
            </a:r>
            <a:r>
              <a:rPr lang="en-US" altLang="zh-TW" dirty="0"/>
              <a:t>Hood</a:t>
            </a:r>
            <a:r>
              <a:rPr lang="zh-TW" altLang="en-US" dirty="0"/>
              <a:t>玻璃門與操作檯面的空隙</a:t>
            </a:r>
            <a:r>
              <a:rPr lang="en-US" altLang="zh-TW" dirty="0"/>
              <a:t>(</a:t>
            </a:r>
            <a:r>
              <a:rPr lang="zh-TW" altLang="en-US" dirty="0"/>
              <a:t>應該就如中圖的空隙大小</a:t>
            </a:r>
            <a:r>
              <a:rPr lang="en-US" altLang="zh-TW" dirty="0"/>
              <a:t>)</a:t>
            </a:r>
            <a:r>
              <a:rPr lang="zh-TW" altLang="en-US" dirty="0"/>
              <a:t>往外炸出，連遠至實驗室對角斜上方電燈與天花板也遭破壞。當時室內學生一人正要從門口走出，聽到爆炸聲回頭一看，不幸遭液體噴濺眼部而受傷。</a:t>
            </a:r>
          </a:p>
          <a:p>
            <a:pPr eaLnBrk="1" hangingPunct="1"/>
            <a:endParaRPr lang="en-US" altLang="zh-TW" dirty="0"/>
          </a:p>
        </p:txBody>
      </p:sp>
    </p:spTree>
    <p:extLst>
      <p:ext uri="{BB962C8B-B14F-4D97-AF65-F5344CB8AC3E}">
        <p14:creationId xmlns:p14="http://schemas.microsoft.com/office/powerpoint/2010/main" val="280919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本單元為原本</a:t>
            </a:r>
            <a:r>
              <a:rPr lang="en-US" altLang="zh-TW" dirty="0"/>
              <a:t>”</a:t>
            </a:r>
            <a:r>
              <a:rPr lang="zh-TW" altLang="en-US" dirty="0"/>
              <a:t>實驗室安全衛生管理教材</a:t>
            </a:r>
            <a:r>
              <a:rPr lang="en-US" altLang="zh-TW" dirty="0"/>
              <a:t>”</a:t>
            </a:r>
            <a:r>
              <a:rPr lang="zh-TW" altLang="en-US" dirty="0"/>
              <a:t>之實驗室危害案例部分，其中一般高工職應不具有之危害類型，該投影片會加註</a:t>
            </a:r>
            <a:r>
              <a:rPr lang="en-US" altLang="zh-TW" dirty="0"/>
              <a:t>“</a:t>
            </a:r>
            <a:r>
              <a:rPr lang="zh-TW" altLang="en-US" dirty="0"/>
              <a:t>補充</a:t>
            </a:r>
            <a:r>
              <a:rPr lang="en-US" altLang="zh-TW" dirty="0"/>
              <a:t>”</a:t>
            </a:r>
            <a:r>
              <a:rPr lang="zh-TW" altLang="en-US" dirty="0"/>
              <a:t>兩字，例如游離輻射，另加入部分高工職相關案例。</a:t>
            </a:r>
            <a:endParaRPr lang="en-US" altLang="zh-TW" dirty="0"/>
          </a:p>
          <a:p>
            <a:r>
              <a:rPr lang="en-US" altLang="zh-TW" dirty="0"/>
              <a:t>2.</a:t>
            </a:r>
            <a:r>
              <a:rPr lang="zh-TW" altLang="en-US" dirty="0"/>
              <a:t>請講師授課時依聽講者類型與所需，選擇合適之案例投影片進行講授。</a:t>
            </a:r>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4</a:t>
            </a:fld>
            <a:endParaRPr lang="en-US" altLang="zh-TW" dirty="0"/>
          </a:p>
        </p:txBody>
      </p:sp>
    </p:spTree>
    <p:extLst>
      <p:ext uri="{BB962C8B-B14F-4D97-AF65-F5344CB8AC3E}">
        <p14:creationId xmlns:p14="http://schemas.microsoft.com/office/powerpoint/2010/main" val="2183018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C04CCDE-DA60-4D12-9A30-76D812399B5C}" type="slidenum">
              <a:rPr lang="en-US" altLang="zh-TW" smtClean="0"/>
              <a:pPr/>
              <a:t>23</a:t>
            </a:fld>
            <a:endParaRPr lang="en-US" altLang="zh-TW" dirty="0"/>
          </a:p>
        </p:txBody>
      </p:sp>
      <p:sp>
        <p:nvSpPr>
          <p:cNvPr id="125955" name="Rectangle 2"/>
          <p:cNvSpPr>
            <a:spLocks noGrp="1" noRot="1" noChangeAspect="1" noChangeArrowheads="1" noTextEdit="1"/>
          </p:cNvSpPr>
          <p:nvPr>
            <p:ph type="sldImg"/>
          </p:nvPr>
        </p:nvSpPr>
        <p:spPr>
          <a:xfrm>
            <a:off x="1144588" y="685800"/>
            <a:ext cx="4572000" cy="34290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r>
              <a:rPr lang="en-US" altLang="zh-TW" sz="1400" dirty="0">
                <a:solidFill>
                  <a:srgbClr val="FF0000"/>
                </a:solidFill>
              </a:rPr>
              <a:t>20160215 </a:t>
            </a:r>
            <a:r>
              <a:rPr lang="zh-TW" altLang="en-US" sz="1400" dirty="0">
                <a:solidFill>
                  <a:srgbClr val="FF0000"/>
                </a:solidFill>
              </a:rPr>
              <a:t>教學目標</a:t>
            </a:r>
            <a:endParaRPr lang="en-US" altLang="zh-TW" sz="1400" dirty="0">
              <a:solidFill>
                <a:srgbClr val="FF0000"/>
              </a:solidFill>
            </a:endParaRPr>
          </a:p>
          <a:p>
            <a:pPr eaLnBrk="1" hangingPunct="1"/>
            <a:r>
              <a:rPr lang="zh-TW" altLang="en-US" sz="1400" dirty="0">
                <a:solidFill>
                  <a:srgbClr val="FF0000"/>
                </a:solidFill>
              </a:rPr>
              <a:t>了解生物性危害及基本預防</a:t>
            </a:r>
            <a:endParaRPr lang="zh-TW" altLang="zh-TW" sz="1400" dirty="0"/>
          </a:p>
          <a:p>
            <a:pPr eaLnBrk="1" hangingPunct="1"/>
            <a:endParaRPr lang="en-US" altLang="zh-TW" sz="1400" dirty="0">
              <a:solidFill>
                <a:srgbClr val="FF3300"/>
              </a:solidFill>
              <a:latin typeface="華康新儷粗黑" pitchFamily="34" charset="-120"/>
            </a:endParaRPr>
          </a:p>
          <a:p>
            <a:pPr eaLnBrk="1" hangingPunct="1"/>
            <a:r>
              <a:rPr lang="zh-TW" altLang="en-US" sz="1400" dirty="0">
                <a:solidFill>
                  <a:srgbClr val="FF3300"/>
                </a:solidFill>
                <a:latin typeface="華康新儷粗黑" pitchFamily="34" charset="-120"/>
              </a:rPr>
              <a:t>重點提示</a:t>
            </a:r>
            <a:r>
              <a:rPr lang="en-US" altLang="zh-TW" sz="1400" dirty="0">
                <a:solidFill>
                  <a:srgbClr val="FF3300"/>
                </a:solidFill>
                <a:latin typeface="華康新儷粗黑" pitchFamily="34" charset="-120"/>
              </a:rPr>
              <a:t>:</a:t>
            </a:r>
          </a:p>
          <a:p>
            <a:pPr eaLnBrk="1" hangingPunct="1"/>
            <a:r>
              <a:rPr lang="zh-TW" altLang="en-US" sz="1400" dirty="0">
                <a:solidFill>
                  <a:srgbClr val="FF3300"/>
                </a:solidFill>
                <a:latin typeface="華康新儷粗黑" pitchFamily="34" charset="-120"/>
              </a:rPr>
              <a:t>生物性危害 </a:t>
            </a:r>
            <a:r>
              <a:rPr lang="en-US" altLang="zh-TW" sz="1400" dirty="0">
                <a:solidFill>
                  <a:srgbClr val="FF3300"/>
                </a:solidFill>
                <a:latin typeface="華康新儷粗黑" pitchFamily="34" charset="-120"/>
              </a:rPr>
              <a:t>Biohazards</a:t>
            </a:r>
          </a:p>
          <a:p>
            <a:pPr eaLnBrk="1" hangingPunct="1"/>
            <a:r>
              <a:rPr lang="en-US" altLang="zh-TW" sz="1400" dirty="0">
                <a:solidFill>
                  <a:srgbClr val="FF3300"/>
                </a:solidFill>
                <a:latin typeface="華康新儷粗黑" pitchFamily="34" charset="-120"/>
              </a:rPr>
              <a:t>1.</a:t>
            </a:r>
            <a:r>
              <a:rPr lang="zh-TW" altLang="en-US" sz="1400" dirty="0">
                <a:solidFill>
                  <a:srgbClr val="FF3300"/>
                </a:solidFill>
                <a:latin typeface="華康新儷粗黑" pitchFamily="34" charset="-120"/>
              </a:rPr>
              <a:t>感染（</a:t>
            </a:r>
            <a:r>
              <a:rPr lang="en-US" altLang="zh-TW" sz="1400" dirty="0">
                <a:solidFill>
                  <a:srgbClr val="FF3300"/>
                </a:solidFill>
                <a:latin typeface="華康新儷粗黑" pitchFamily="34" charset="-120"/>
              </a:rPr>
              <a:t>Infection</a:t>
            </a:r>
            <a:r>
              <a:rPr lang="zh-TW" altLang="en-US" sz="1400" dirty="0">
                <a:solidFill>
                  <a:srgbClr val="FF3300"/>
                </a:solidFill>
                <a:latin typeface="華康新儷粗黑" pitchFamily="34" charset="-120"/>
              </a:rPr>
              <a:t>）：生物體在人體內繁殖生長所致 </a:t>
            </a:r>
            <a:r>
              <a:rPr lang="en-US" altLang="zh-TW" sz="1400" dirty="0">
                <a:solidFill>
                  <a:srgbClr val="FF3300"/>
                </a:solidFill>
                <a:latin typeface="華康新儷粗黑" pitchFamily="34" charset="-120"/>
              </a:rPr>
              <a:t>( </a:t>
            </a:r>
            <a:r>
              <a:rPr lang="zh-TW" altLang="en-US" sz="1400" dirty="0">
                <a:solidFill>
                  <a:srgbClr val="FF3300"/>
                </a:solidFill>
                <a:latin typeface="華康新儷粗黑" pitchFamily="34" charset="-120"/>
              </a:rPr>
              <a:t>如：流行性感冒、痲疹、肺結核 </a:t>
            </a:r>
            <a:r>
              <a:rPr lang="en-US" altLang="zh-TW" sz="1400" dirty="0">
                <a:solidFill>
                  <a:srgbClr val="FF3300"/>
                </a:solidFill>
                <a:latin typeface="華康新儷粗黑" pitchFamily="34" charset="-120"/>
              </a:rPr>
              <a:t>)</a:t>
            </a:r>
          </a:p>
          <a:p>
            <a:pPr eaLnBrk="1" hangingPunct="1"/>
            <a:r>
              <a:rPr lang="en-US" altLang="zh-TW" sz="1400" dirty="0">
                <a:solidFill>
                  <a:srgbClr val="FF3300"/>
                </a:solidFill>
                <a:latin typeface="華康新儷粗黑" pitchFamily="34" charset="-120"/>
              </a:rPr>
              <a:t>2.</a:t>
            </a:r>
            <a:r>
              <a:rPr lang="zh-TW" altLang="en-US" sz="1400" dirty="0">
                <a:solidFill>
                  <a:srgbClr val="FF3300"/>
                </a:solidFill>
                <a:latin typeface="華康新儷粗黑" pitchFamily="34" charset="-120"/>
              </a:rPr>
              <a:t>過敏（</a:t>
            </a:r>
            <a:r>
              <a:rPr lang="en-US" altLang="zh-TW" sz="1400" dirty="0">
                <a:solidFill>
                  <a:srgbClr val="FF3300"/>
                </a:solidFill>
                <a:latin typeface="華康新儷粗黑" pitchFamily="34" charset="-120"/>
              </a:rPr>
              <a:t>Allergy</a:t>
            </a:r>
            <a:r>
              <a:rPr lang="zh-TW" altLang="en-US" sz="1400" dirty="0">
                <a:solidFill>
                  <a:srgbClr val="FF3300"/>
                </a:solidFill>
                <a:latin typeface="華康新儷粗黑" pitchFamily="34" charset="-120"/>
              </a:rPr>
              <a:t>）：生物體以過敏原角色經重覆暴露致使人體免疫系統過度反應所致 </a:t>
            </a:r>
            <a:r>
              <a:rPr lang="en-US" altLang="zh-TW" sz="1400" dirty="0">
                <a:solidFill>
                  <a:srgbClr val="FF3300"/>
                </a:solidFill>
                <a:latin typeface="華康新儷粗黑" pitchFamily="34" charset="-120"/>
              </a:rPr>
              <a:t>( </a:t>
            </a:r>
            <a:r>
              <a:rPr lang="zh-TW" altLang="en-US" sz="1400" dirty="0">
                <a:solidFill>
                  <a:srgbClr val="FF3300"/>
                </a:solidFill>
                <a:latin typeface="華康新儷粗黑" pitchFamily="34" charset="-120"/>
              </a:rPr>
              <a:t>如：過敏性肺炎、氣喘、過敏性鼻炎 </a:t>
            </a:r>
            <a:r>
              <a:rPr lang="en-US" altLang="zh-TW" sz="1400" dirty="0">
                <a:solidFill>
                  <a:srgbClr val="FF3300"/>
                </a:solidFill>
                <a:latin typeface="華康新儷粗黑" pitchFamily="34" charset="-120"/>
              </a:rPr>
              <a:t>)</a:t>
            </a:r>
          </a:p>
          <a:p>
            <a:pPr eaLnBrk="1" hangingPunct="1"/>
            <a:r>
              <a:rPr lang="en-US" altLang="zh-TW" sz="1400" dirty="0">
                <a:solidFill>
                  <a:srgbClr val="FF3300"/>
                </a:solidFill>
                <a:latin typeface="華康新儷粗黑" pitchFamily="34" charset="-120"/>
              </a:rPr>
              <a:t>3.</a:t>
            </a:r>
            <a:r>
              <a:rPr lang="zh-TW" altLang="en-US" sz="1400" dirty="0">
                <a:solidFill>
                  <a:srgbClr val="FF3300"/>
                </a:solidFill>
                <a:latin typeface="華康新儷粗黑" pitchFamily="34" charset="-120"/>
              </a:rPr>
              <a:t>中毒（</a:t>
            </a:r>
            <a:r>
              <a:rPr lang="en-US" altLang="zh-TW" sz="1400" dirty="0">
                <a:solidFill>
                  <a:srgbClr val="FF3300"/>
                </a:solidFill>
                <a:latin typeface="華康新儷粗黑" pitchFamily="34" charset="-120"/>
              </a:rPr>
              <a:t>Toxicity</a:t>
            </a:r>
            <a:r>
              <a:rPr lang="zh-TW" altLang="en-US" sz="1400" dirty="0">
                <a:solidFill>
                  <a:srgbClr val="FF3300"/>
                </a:solidFill>
                <a:latin typeface="華康新儷粗黑" pitchFamily="34" charset="-120"/>
              </a:rPr>
              <a:t>）：暴露於生物體所產生之毒素 （ 細菌內毒素、細菌外毒素、真菌毒素 ）所致 </a:t>
            </a:r>
            <a:r>
              <a:rPr lang="en-US" altLang="zh-TW" sz="1400" dirty="0">
                <a:solidFill>
                  <a:srgbClr val="FF3300"/>
                </a:solidFill>
                <a:latin typeface="華康新儷粗黑" pitchFamily="34" charset="-120"/>
              </a:rPr>
              <a:t>( </a:t>
            </a:r>
            <a:r>
              <a:rPr lang="zh-TW" altLang="en-US" sz="1400" dirty="0">
                <a:solidFill>
                  <a:srgbClr val="FF3300"/>
                </a:solidFill>
                <a:latin typeface="華康新儷粗黑" pitchFamily="34" charset="-120"/>
              </a:rPr>
              <a:t>如：發燒、發冷、肺功能受損 </a:t>
            </a:r>
            <a:r>
              <a:rPr lang="en-US" altLang="zh-TW" sz="1400" dirty="0">
                <a:solidFill>
                  <a:srgbClr val="FF3300"/>
                </a:solidFill>
                <a:latin typeface="華康新儷粗黑" pitchFamily="34" charset="-120"/>
              </a:rPr>
              <a:t>)</a:t>
            </a:r>
          </a:p>
          <a:p>
            <a:pPr eaLnBrk="1" hangingPunct="1"/>
            <a:endParaRPr lang="en-US" altLang="zh-TW" sz="1400" dirty="0">
              <a:solidFill>
                <a:srgbClr val="FF3300"/>
              </a:solidFill>
              <a:latin typeface="華康新儷粗黑" pitchFamily="34" charset="-120"/>
            </a:endParaRPr>
          </a:p>
          <a:p>
            <a:pPr eaLnBrk="1" hangingPunct="1"/>
            <a:r>
              <a:rPr lang="zh-TW" altLang="en-US" sz="1400" dirty="0">
                <a:solidFill>
                  <a:srgbClr val="FF3300"/>
                </a:solidFill>
                <a:latin typeface="華康新儷粗黑" pitchFamily="34" charset="-120"/>
              </a:rPr>
              <a:t>補充說明</a:t>
            </a:r>
            <a:r>
              <a:rPr lang="en-US" altLang="zh-TW" sz="1400" dirty="0">
                <a:solidFill>
                  <a:srgbClr val="FF3300"/>
                </a:solidFill>
                <a:latin typeface="華康新儷粗黑" pitchFamily="34" charset="-120"/>
              </a:rPr>
              <a:t>:</a:t>
            </a:r>
          </a:p>
          <a:p>
            <a:pPr eaLnBrk="1" hangingPunct="1"/>
            <a:r>
              <a:rPr lang="zh-TW" altLang="en-US" sz="1400" dirty="0">
                <a:solidFill>
                  <a:srgbClr val="FF3300"/>
                </a:solidFill>
                <a:latin typeface="華康新儷粗黑" pitchFamily="34" charset="-120"/>
              </a:rPr>
              <a:t>國內生物實驗室多半將安全衛生重點放置於預防感染，事實上生物實驗室有關的生物危害絕大部分為”過敏”類型，故進行生物實驗前最好能進行相關體質檢測，瞭解自身對哪些物質過敏</a:t>
            </a:r>
            <a:r>
              <a:rPr lang="en-US" altLang="zh-TW" sz="1400" dirty="0">
                <a:solidFill>
                  <a:srgbClr val="FF3300"/>
                </a:solidFill>
                <a:latin typeface="華康新儷粗黑" pitchFamily="34" charset="-120"/>
              </a:rPr>
              <a:t>(</a:t>
            </a:r>
            <a:r>
              <a:rPr lang="zh-TW" altLang="en-US" sz="1400" dirty="0">
                <a:solidFill>
                  <a:srgbClr val="FF3300"/>
                </a:solidFill>
                <a:latin typeface="華康新儷粗黑" pitchFamily="34" charset="-120"/>
              </a:rPr>
              <a:t>但國內很少很少這樣做</a:t>
            </a:r>
            <a:r>
              <a:rPr lang="en-US" altLang="zh-TW" sz="1400" dirty="0">
                <a:solidFill>
                  <a:srgbClr val="FF3300"/>
                </a:solidFill>
                <a:latin typeface="華康新儷粗黑" pitchFamily="34" charset="-120"/>
              </a:rPr>
              <a:t>)</a:t>
            </a:r>
            <a:r>
              <a:rPr lang="zh-TW" altLang="en-US" sz="1400" dirty="0">
                <a:solidFill>
                  <a:srgbClr val="FF3300"/>
                </a:solidFill>
                <a:latin typeface="華康新儷粗黑" pitchFamily="34" charset="-120"/>
              </a:rPr>
              <a:t>，如果沒有進行事先檢測，至少在實驗進行中要隨時注意自己是否有過敏現象，如果有過敏應立刻停止實驗，離開實驗室，尋求相關的醫療協助。</a:t>
            </a:r>
          </a:p>
          <a:p>
            <a:pPr eaLnBrk="1" hangingPunct="1"/>
            <a:endParaRPr lang="en-US" altLang="zh-TW" sz="1400" dirty="0">
              <a:solidFill>
                <a:srgbClr val="FF3300"/>
              </a:solidFill>
              <a:latin typeface="華康新儷粗黑" pitchFamily="34" charset="-120"/>
            </a:endParaRPr>
          </a:p>
        </p:txBody>
      </p:sp>
    </p:spTree>
    <p:extLst>
      <p:ext uri="{BB962C8B-B14F-4D97-AF65-F5344CB8AC3E}">
        <p14:creationId xmlns:p14="http://schemas.microsoft.com/office/powerpoint/2010/main" val="1842069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r>
              <a:rPr lang="en-US" altLang="zh-TW" sz="1200" dirty="0">
                <a:solidFill>
                  <a:srgbClr val="FF0000"/>
                </a:solidFill>
              </a:rPr>
              <a:t>20160215 </a:t>
            </a:r>
            <a:r>
              <a:rPr lang="zh-TW" altLang="en-US" sz="1200" dirty="0">
                <a:solidFill>
                  <a:srgbClr val="FF0000"/>
                </a:solidFill>
              </a:rPr>
              <a:t>教學目標</a:t>
            </a:r>
            <a:endParaRPr lang="en-US" altLang="zh-TW" sz="1200" dirty="0">
              <a:solidFill>
                <a:srgbClr val="FF0000"/>
              </a:solidFill>
            </a:endParaRPr>
          </a:p>
          <a:p>
            <a:pPr eaLnBrk="1" hangingPunct="1"/>
            <a:r>
              <a:rPr lang="zh-TW" altLang="en-US" sz="1200" dirty="0">
                <a:solidFill>
                  <a:srgbClr val="FF0000"/>
                </a:solidFill>
              </a:rPr>
              <a:t>了解生物性危害類別</a:t>
            </a:r>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24</a:t>
            </a:fld>
            <a:endParaRPr lang="en-US" altLang="zh-TW" dirty="0"/>
          </a:p>
        </p:txBody>
      </p:sp>
    </p:spTree>
    <p:extLst>
      <p:ext uri="{BB962C8B-B14F-4D97-AF65-F5344CB8AC3E}">
        <p14:creationId xmlns:p14="http://schemas.microsoft.com/office/powerpoint/2010/main" val="1777305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2B76B676-F301-4A0F-AB29-B2C608FFA869}" type="slidenum">
              <a:rPr lang="en-US" altLang="zh-TW" smtClean="0"/>
              <a:pPr/>
              <a:t>25</a:t>
            </a:fld>
            <a:endParaRPr lang="en-US" altLang="zh-TW"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altLang="zh-TW" sz="1200" dirty="0">
                <a:solidFill>
                  <a:srgbClr val="FF0000"/>
                </a:solidFill>
              </a:rPr>
              <a:t>20160215 </a:t>
            </a:r>
            <a:r>
              <a:rPr lang="zh-TW" altLang="en-US" sz="1200" dirty="0">
                <a:solidFill>
                  <a:srgbClr val="FF0000"/>
                </a:solidFill>
              </a:rPr>
              <a:t>教學目標</a:t>
            </a:r>
            <a:endParaRPr lang="en-US" altLang="zh-TW" sz="1200" dirty="0">
              <a:solidFill>
                <a:srgbClr val="FF0000"/>
              </a:solidFill>
            </a:endParaRPr>
          </a:p>
          <a:p>
            <a:pPr eaLnBrk="1" hangingPunct="1"/>
            <a:r>
              <a:rPr lang="zh-TW" altLang="en-US" sz="1200" dirty="0">
                <a:solidFill>
                  <a:srgbClr val="FF0000"/>
                </a:solidFill>
              </a:rPr>
              <a:t>了解人因工程定義</a:t>
            </a:r>
            <a:endParaRPr lang="zh-TW" altLang="en-US" dirty="0"/>
          </a:p>
          <a:p>
            <a:pPr eaLnBrk="1" hangingPunct="1"/>
            <a:endParaRPr lang="en-US" altLang="zh-TW" b="1" dirty="0"/>
          </a:p>
          <a:p>
            <a:pPr eaLnBrk="1" hangingPunct="1"/>
            <a:r>
              <a:rPr lang="zh-TW" altLang="en-US" b="1" dirty="0"/>
              <a:t>補充說明</a:t>
            </a:r>
            <a:r>
              <a:rPr lang="en-US" altLang="zh-TW" b="1" dirty="0"/>
              <a:t>:</a:t>
            </a:r>
          </a:p>
          <a:p>
            <a:pPr eaLnBrk="1" hangingPunct="1"/>
            <a:r>
              <a:rPr lang="zh-TW" altLang="en-US" b="1" dirty="0"/>
              <a:t>人因工程定義：</a:t>
            </a:r>
          </a:p>
          <a:p>
            <a:pPr eaLnBrk="1" hangingPunct="1"/>
            <a:r>
              <a:rPr lang="zh-TW" altLang="en-US" dirty="0"/>
              <a:t>探討工作中人員、作業與環境之關係並達到和諧。</a:t>
            </a:r>
          </a:p>
          <a:p>
            <a:pPr eaLnBrk="1" hangingPunct="1"/>
            <a:r>
              <a:rPr lang="zh-TW" altLang="en-US" dirty="0"/>
              <a:t>了解工作人員的能力、特性與作業環境所帶來的壓力，進而尋求解決改善之道。</a:t>
            </a:r>
          </a:p>
          <a:p>
            <a:pPr eaLnBrk="1" hangingPunct="1"/>
            <a:r>
              <a:rPr lang="zh-TW" altLang="en-US" dirty="0"/>
              <a:t>使工作人員在其作業環境中以安全、有效、舒適的方法發揮最大績效。</a:t>
            </a:r>
          </a:p>
          <a:p>
            <a:pPr eaLnBrk="1" hangingPunct="1"/>
            <a:r>
              <a:rPr lang="zh-TW" altLang="en-US" dirty="0">
                <a:latin typeface="標楷體" panose="03000509000000000000" pitchFamily="65" charset="-120"/>
              </a:rPr>
              <a:t>人因工程運用焦點為：人員或群體在生活或工作所涉及的產品、設備和環境的交互作用上。</a:t>
            </a:r>
          </a:p>
          <a:p>
            <a:pPr eaLnBrk="1" hangingPunct="1"/>
            <a:r>
              <a:rPr lang="zh-TW" altLang="en-US" dirty="0">
                <a:latin typeface="標楷體" panose="03000509000000000000" pitchFamily="65" charset="-120"/>
              </a:rPr>
              <a:t>也就是</a:t>
            </a:r>
            <a:r>
              <a:rPr lang="zh-TW" altLang="en-US" b="1" u="sng" dirty="0">
                <a:latin typeface="標楷體" panose="03000509000000000000" pitchFamily="65" charset="-120"/>
              </a:rPr>
              <a:t>了解人體的限制</a:t>
            </a:r>
            <a:r>
              <a:rPr lang="zh-TW" altLang="en-US" dirty="0">
                <a:latin typeface="標楷體" panose="03000509000000000000" pitchFamily="65" charset="-120"/>
              </a:rPr>
              <a:t>來運用</a:t>
            </a:r>
            <a:r>
              <a:rPr lang="zh-TW" altLang="en-US" u="sng" dirty="0">
                <a:latin typeface="標楷體" panose="03000509000000000000" pitchFamily="65" charset="-120"/>
              </a:rPr>
              <a:t>人因工程</a:t>
            </a:r>
            <a:r>
              <a:rPr lang="zh-TW" altLang="en-US" dirty="0">
                <a:latin typeface="標楷體" panose="03000509000000000000" pitchFamily="65" charset="-120"/>
              </a:rPr>
              <a:t>，以尋求改善人們使用的器物，其使用的環境，以求更能配合人們的能力和需求。</a:t>
            </a:r>
          </a:p>
          <a:p>
            <a:pPr eaLnBrk="1" hangingPunct="1"/>
            <a:r>
              <a:rPr lang="zh-TW" altLang="en-US" dirty="0"/>
              <a:t>也因此</a:t>
            </a:r>
            <a:r>
              <a:rPr lang="en-US" altLang="zh-TW" dirty="0"/>
              <a:t>,</a:t>
            </a:r>
            <a:r>
              <a:rPr lang="zh-TW" altLang="en-US" dirty="0"/>
              <a:t>人因工程與多方面的領域有相關</a:t>
            </a:r>
            <a:r>
              <a:rPr lang="en-US" altLang="zh-TW" dirty="0"/>
              <a:t>,</a:t>
            </a:r>
            <a:r>
              <a:rPr lang="zh-TW" altLang="en-US" dirty="0"/>
              <a:t>包括</a:t>
            </a:r>
            <a:r>
              <a:rPr lang="zh-TW" altLang="en-US" dirty="0">
                <a:latin typeface="標楷體" panose="03000509000000000000" pitchFamily="65" charset="-120"/>
              </a:rPr>
              <a:t>心理學、生理學</a:t>
            </a:r>
            <a:r>
              <a:rPr lang="en-US" altLang="zh-TW" dirty="0">
                <a:latin typeface="標楷體" panose="03000509000000000000" pitchFamily="65" charset="-120"/>
              </a:rPr>
              <a:t>/</a:t>
            </a:r>
            <a:r>
              <a:rPr lang="zh-TW" altLang="en-US" dirty="0">
                <a:latin typeface="標楷體" panose="03000509000000000000" pitchFamily="65" charset="-120"/>
              </a:rPr>
              <a:t>醫學</a:t>
            </a:r>
            <a:r>
              <a:rPr lang="en-US" altLang="zh-TW" dirty="0">
                <a:latin typeface="標楷體" panose="03000509000000000000" pitchFamily="65" charset="-120"/>
              </a:rPr>
              <a:t>(</a:t>
            </a:r>
            <a:r>
              <a:rPr lang="zh-TW" altLang="en-US" dirty="0">
                <a:latin typeface="標楷體" panose="03000509000000000000" pitchFamily="65" charset="-120"/>
              </a:rPr>
              <a:t>人體計測學；肌動學</a:t>
            </a:r>
            <a:r>
              <a:rPr lang="en-US" altLang="zh-TW" dirty="0">
                <a:latin typeface="標楷體" panose="03000509000000000000" pitchFamily="65" charset="-120"/>
              </a:rPr>
              <a:t>) </a:t>
            </a:r>
            <a:r>
              <a:rPr lang="zh-TW" altLang="en-US" dirty="0">
                <a:latin typeface="標楷體" panose="03000509000000000000" pitchFamily="65" charset="-120"/>
              </a:rPr>
              <a:t>、人類學、生物學、力學</a:t>
            </a:r>
            <a:r>
              <a:rPr lang="en-US" altLang="zh-TW" dirty="0">
                <a:latin typeface="標楷體" panose="03000509000000000000" pitchFamily="65" charset="-120"/>
              </a:rPr>
              <a:t>(</a:t>
            </a:r>
            <a:r>
              <a:rPr lang="zh-TW" altLang="en-US" dirty="0">
                <a:latin typeface="標楷體" panose="03000509000000000000" pitchFamily="65" charset="-120"/>
              </a:rPr>
              <a:t>生物力學；流力；靜力；動力</a:t>
            </a:r>
            <a:r>
              <a:rPr lang="en-US" altLang="zh-TW" dirty="0">
                <a:latin typeface="標楷體" panose="03000509000000000000" pitchFamily="65" charset="-120"/>
              </a:rPr>
              <a:t>) </a:t>
            </a:r>
            <a:r>
              <a:rPr lang="zh-TW" altLang="en-US" dirty="0">
                <a:latin typeface="標楷體" panose="03000509000000000000" pitchFamily="65" charset="-120"/>
              </a:rPr>
              <a:t>、數學</a:t>
            </a:r>
            <a:r>
              <a:rPr lang="en-US" altLang="zh-TW" dirty="0">
                <a:latin typeface="標楷體" panose="03000509000000000000" pitchFamily="65" charset="-120"/>
              </a:rPr>
              <a:t>(</a:t>
            </a:r>
            <a:r>
              <a:rPr lang="zh-TW" altLang="en-US" dirty="0">
                <a:latin typeface="標楷體" panose="03000509000000000000" pitchFamily="65" charset="-120"/>
              </a:rPr>
              <a:t>包括統計學</a:t>
            </a:r>
            <a:r>
              <a:rPr lang="en-US" altLang="zh-TW" dirty="0">
                <a:latin typeface="標楷體" panose="03000509000000000000" pitchFamily="65" charset="-120"/>
              </a:rPr>
              <a:t>) </a:t>
            </a:r>
            <a:r>
              <a:rPr lang="zh-TW" altLang="en-US" dirty="0">
                <a:latin typeface="標楷體" panose="03000509000000000000" pitchFamily="65" charset="-120"/>
              </a:rPr>
              <a:t>、工程學</a:t>
            </a:r>
            <a:r>
              <a:rPr lang="en-US" altLang="zh-TW" dirty="0">
                <a:latin typeface="標楷體" panose="03000509000000000000" pitchFamily="65" charset="-120"/>
              </a:rPr>
              <a:t>(</a:t>
            </a:r>
            <a:r>
              <a:rPr lang="zh-TW" altLang="en-US" dirty="0">
                <a:latin typeface="標楷體" panose="03000509000000000000" pitchFamily="65" charset="-120"/>
              </a:rPr>
              <a:t>電子，工業管理，機械，照明</a:t>
            </a:r>
            <a:r>
              <a:rPr lang="en-US" altLang="zh-TW" dirty="0">
                <a:latin typeface="標楷體" panose="03000509000000000000" pitchFamily="65" charset="-120"/>
              </a:rPr>
              <a:t>) </a:t>
            </a:r>
            <a:r>
              <a:rPr lang="zh-TW" altLang="en-US" dirty="0">
                <a:latin typeface="標楷體" panose="03000509000000000000" pitchFamily="65" charset="-120"/>
              </a:rPr>
              <a:t>、管理學</a:t>
            </a:r>
            <a:r>
              <a:rPr lang="en-US" altLang="zh-TW" dirty="0">
                <a:latin typeface="標楷體" panose="03000509000000000000" pitchFamily="65" charset="-120"/>
              </a:rPr>
              <a:t>(</a:t>
            </a:r>
            <a:r>
              <a:rPr lang="zh-TW" altLang="en-US" dirty="0">
                <a:latin typeface="標楷體" panose="03000509000000000000" pitchFamily="65" charset="-120"/>
              </a:rPr>
              <a:t>系統規劃</a:t>
            </a:r>
            <a:r>
              <a:rPr lang="en-US" altLang="zh-TW" dirty="0">
                <a:latin typeface="標楷體" panose="03000509000000000000" pitchFamily="65" charset="-120"/>
              </a:rPr>
              <a:t>)</a:t>
            </a:r>
            <a:r>
              <a:rPr lang="zh-TW" altLang="en-US" dirty="0">
                <a:latin typeface="標楷體" panose="03000509000000000000" pitchFamily="65" charset="-120"/>
              </a:rPr>
              <a:t>等。</a:t>
            </a:r>
          </a:p>
          <a:p>
            <a:pPr eaLnBrk="1" hangingPunct="1"/>
            <a:endParaRPr lang="en-US" altLang="zh-TW" b="1" dirty="0"/>
          </a:p>
          <a:p>
            <a:pPr eaLnBrk="1" hangingPunct="1"/>
            <a:r>
              <a:rPr lang="zh-TW" altLang="en-US" dirty="0"/>
              <a:t>實驗室人員如有人因工程上的問題，可向校內安全衛生管理單位尋求協助</a:t>
            </a:r>
            <a:endParaRPr lang="en-US" altLang="zh-TW" dirty="0"/>
          </a:p>
          <a:p>
            <a:pPr eaLnBrk="1" hangingPunct="1"/>
            <a:endParaRPr lang="zh-TW" altLang="en-US" b="1" dirty="0"/>
          </a:p>
          <a:p>
            <a:pPr eaLnBrk="1" hangingPunct="1"/>
            <a:endParaRPr lang="zh-TW" altLang="en-US" dirty="0">
              <a:latin typeface="標楷體" panose="03000509000000000000" pitchFamily="65" charset="-120"/>
            </a:endParaRPr>
          </a:p>
          <a:p>
            <a:pPr eaLnBrk="1" hangingPunct="1"/>
            <a:endParaRPr lang="zh-TW" altLang="en-US" dirty="0"/>
          </a:p>
          <a:p>
            <a:pPr eaLnBrk="1" hangingPunct="1"/>
            <a:endParaRPr lang="en-US" altLang="zh-TW" dirty="0"/>
          </a:p>
        </p:txBody>
      </p:sp>
    </p:spTree>
    <p:extLst>
      <p:ext uri="{BB962C8B-B14F-4D97-AF65-F5344CB8AC3E}">
        <p14:creationId xmlns:p14="http://schemas.microsoft.com/office/powerpoint/2010/main" val="1615008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0FF8725-2FF0-4489-A22E-8AFBAED627C1}" type="slidenum">
              <a:rPr lang="en-US" altLang="zh-TW" smtClean="0"/>
              <a:pPr/>
              <a:t>26</a:t>
            </a:fld>
            <a:endParaRPr lang="en-US" altLang="zh-TW"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altLang="zh-TW" sz="1200" dirty="0">
                <a:solidFill>
                  <a:srgbClr val="FF0000"/>
                </a:solidFill>
              </a:rPr>
              <a:t>20160215 </a:t>
            </a:r>
            <a:r>
              <a:rPr lang="zh-TW" altLang="en-US" sz="1200" dirty="0">
                <a:solidFill>
                  <a:srgbClr val="FF0000"/>
                </a:solidFill>
              </a:rPr>
              <a:t>教學目標</a:t>
            </a:r>
            <a:endParaRPr lang="en-US" altLang="zh-TW" sz="1200" dirty="0">
              <a:solidFill>
                <a:srgbClr val="FF0000"/>
              </a:solidFill>
            </a:endParaRPr>
          </a:p>
          <a:p>
            <a:pPr eaLnBrk="1" hangingPunct="1"/>
            <a:r>
              <a:rPr lang="zh-TW" altLang="en-US" sz="1200" dirty="0">
                <a:solidFill>
                  <a:srgbClr val="FF0000"/>
                </a:solidFill>
              </a:rPr>
              <a:t>了解人因工程危害</a:t>
            </a:r>
            <a:endParaRPr lang="zh-TW" altLang="en-US" dirty="0"/>
          </a:p>
          <a:p>
            <a:pPr eaLnBrk="1" hangingPunct="1"/>
            <a:endParaRPr lang="en-US" altLang="zh-TW" b="1" dirty="0"/>
          </a:p>
          <a:p>
            <a:pPr eaLnBrk="1" hangingPunct="1"/>
            <a:endParaRPr lang="en-US" altLang="zh-TW" b="1" dirty="0"/>
          </a:p>
          <a:p>
            <a:pPr eaLnBrk="1" hangingPunct="1"/>
            <a:r>
              <a:rPr lang="zh-TW" altLang="en-US" b="1" dirty="0"/>
              <a:t>補充說明</a:t>
            </a:r>
            <a:r>
              <a:rPr lang="en-US" altLang="zh-TW" b="1" dirty="0"/>
              <a:t>:</a:t>
            </a:r>
          </a:p>
          <a:p>
            <a:pPr eaLnBrk="1" hangingPunct="1"/>
            <a:r>
              <a:rPr lang="zh-TW" altLang="en-US" b="1" dirty="0"/>
              <a:t>人機介面不良：</a:t>
            </a:r>
          </a:p>
          <a:p>
            <a:pPr eaLnBrk="1" hangingPunct="1"/>
            <a:r>
              <a:rPr lang="zh-TW" altLang="en-US" b="1" dirty="0"/>
              <a:t>使用介面不良常導致失誤率增加或身體傷害的發生，電腦的使用是一個典型的人機系統的範例，滑鼠、鍵盤、螢幕、桌椅等都是人機介面，設計的好壞除了影響使用效果</a:t>
            </a:r>
            <a:r>
              <a:rPr lang="en-US" altLang="zh-TW" b="1" dirty="0"/>
              <a:t>(</a:t>
            </a:r>
            <a:r>
              <a:rPr lang="zh-TW" altLang="en-US" b="1" dirty="0"/>
              <a:t>效率</a:t>
            </a:r>
            <a:r>
              <a:rPr lang="en-US" altLang="zh-TW" b="1" dirty="0"/>
              <a:t>)</a:t>
            </a:r>
            <a:r>
              <a:rPr lang="zh-TW" altLang="en-US" b="1" dirty="0"/>
              <a:t>外，更會引起身體的一些疼痛或是傷害。</a:t>
            </a:r>
          </a:p>
          <a:p>
            <a:pPr eaLnBrk="1" hangingPunct="1"/>
            <a:r>
              <a:rPr lang="zh-TW" altLang="en-US" b="1" dirty="0"/>
              <a:t>例</a:t>
            </a:r>
            <a:r>
              <a:rPr lang="en-US" altLang="zh-TW" b="1" dirty="0"/>
              <a:t>:</a:t>
            </a:r>
            <a:r>
              <a:rPr lang="zh-TW" altLang="en-US" b="1" dirty="0"/>
              <a:t>筆記電腦的小鍵盤相較傳統鍵盤，容易造成手腕彎曲</a:t>
            </a:r>
          </a:p>
          <a:p>
            <a:pPr eaLnBrk="1" hangingPunct="1"/>
            <a:r>
              <a:rPr lang="zh-TW" altLang="en-US" b="1" dirty="0"/>
              <a:t>累積性肌肉骨骼傷害</a:t>
            </a:r>
            <a:r>
              <a:rPr lang="en-US" altLang="zh-TW" b="1" dirty="0"/>
              <a:t>(CTD)</a:t>
            </a:r>
            <a:r>
              <a:rPr lang="zh-TW" altLang="en-US" b="1" dirty="0"/>
              <a:t>：</a:t>
            </a:r>
          </a:p>
          <a:p>
            <a:pPr eaLnBrk="1" hangingPunct="1"/>
            <a:r>
              <a:rPr lang="zh-TW" altLang="en-US" b="1" dirty="0"/>
              <a:t>會產生累積性肌肉骨骼傷害的主要成因為重覆、長時間、不自然的姿勢下收縮時，造成肌腱、腱鞘、韌帶、神經及肌肉之磨損或拉傷，通常是發生在肩膀、頸部及上肢等部位。常見的下背痛、腕隧道症候群、肌腱炎、網球肘的症狀都屬於此類問題。</a:t>
            </a:r>
          </a:p>
          <a:p>
            <a:pPr eaLnBrk="1" hangingPunct="1"/>
            <a:r>
              <a:rPr lang="zh-TW" altLang="en-US" b="1" dirty="0"/>
              <a:t>人為失誤：</a:t>
            </a:r>
          </a:p>
          <a:p>
            <a:pPr eaLnBrk="1" hangingPunct="1"/>
            <a:r>
              <a:rPr lang="zh-TW" altLang="en-US" b="1" dirty="0"/>
              <a:t>因為人的情緒、注意力、疲勞程度等因素造成的失誤，但其實操作者行為只是冰山的浮出部分，所以更重要的是藉由重新審視系統設計、 維修、管理制度、組織互動等不同層面的潛在影響而避免以後問題的再度產生。</a:t>
            </a:r>
          </a:p>
          <a:p>
            <a:pPr eaLnBrk="1" hangingPunct="1"/>
            <a:endParaRPr lang="zh-TW" altLang="en-US" b="1" dirty="0"/>
          </a:p>
          <a:p>
            <a:pPr eaLnBrk="1" hangingPunct="1"/>
            <a:r>
              <a:rPr lang="zh-TW" altLang="en-US" b="1" dirty="0"/>
              <a:t>大專院校實驗場所相關事故最重要之單項原因前五項為：火災爆炸</a:t>
            </a:r>
            <a:r>
              <a:rPr lang="en-US" altLang="zh-TW" b="1" dirty="0"/>
              <a:t>(14.3%)</a:t>
            </a:r>
            <a:r>
              <a:rPr lang="zh-TW" altLang="en-US" b="1" dirty="0"/>
              <a:t>、使用機具不當</a:t>
            </a:r>
            <a:r>
              <a:rPr lang="en-US" altLang="zh-TW" b="1" dirty="0"/>
              <a:t>(12.3%)</a:t>
            </a:r>
            <a:r>
              <a:rPr lang="zh-TW" altLang="en-US" b="1" dirty="0"/>
              <a:t>、使用有缺陷之機具</a:t>
            </a:r>
            <a:r>
              <a:rPr lang="en-US" altLang="zh-TW" b="1" dirty="0"/>
              <a:t>(9.1%) </a:t>
            </a:r>
            <a:r>
              <a:rPr lang="zh-TW" altLang="en-US" b="1" dirty="0"/>
              <a:t>、採取不正確姿勢</a:t>
            </a:r>
            <a:r>
              <a:rPr lang="en-US" altLang="zh-TW" b="1" dirty="0"/>
              <a:t>(8.4%)</a:t>
            </a:r>
            <a:r>
              <a:rPr lang="zh-TW" altLang="en-US" b="1" dirty="0"/>
              <a:t>及其它</a:t>
            </a:r>
            <a:r>
              <a:rPr lang="en-US" altLang="zh-TW" b="1" dirty="0"/>
              <a:t>(16.2%) </a:t>
            </a:r>
            <a:r>
              <a:rPr lang="zh-TW" altLang="en-US" b="1" dirty="0"/>
              <a:t>。高中職校實驗場所相關事故前五項最重要之單項原因為使用機具不當</a:t>
            </a:r>
            <a:r>
              <a:rPr lang="en-US" altLang="zh-TW" b="1" dirty="0"/>
              <a:t>(40.3%)</a:t>
            </a:r>
            <a:r>
              <a:rPr lang="zh-TW" altLang="en-US" b="1" dirty="0"/>
              <a:t>、採取不正確姿勢</a:t>
            </a:r>
            <a:r>
              <a:rPr lang="en-US" altLang="zh-TW" b="1" dirty="0"/>
              <a:t>(20.1%)</a:t>
            </a:r>
            <a:r>
              <a:rPr lang="zh-TW" altLang="en-US" b="1" dirty="0"/>
              <a:t>、工作中開玩笑</a:t>
            </a:r>
            <a:r>
              <a:rPr lang="en-US" altLang="zh-TW" b="1" dirty="0"/>
              <a:t>(10.4%)</a:t>
            </a:r>
            <a:r>
              <a:rPr lang="zh-TW" altLang="en-US" b="1" dirty="0"/>
              <a:t>、未使用防護具</a:t>
            </a:r>
            <a:r>
              <a:rPr lang="en-US" altLang="zh-TW" b="1" dirty="0"/>
              <a:t>(8.2%)</a:t>
            </a:r>
            <a:r>
              <a:rPr lang="zh-TW" altLang="en-US" b="1" dirty="0"/>
              <a:t>及其它</a:t>
            </a:r>
            <a:r>
              <a:rPr lang="en-US" altLang="zh-TW" b="1" dirty="0"/>
              <a:t>(3.0%)</a:t>
            </a:r>
            <a:r>
              <a:rPr lang="zh-TW" altLang="en-US" b="1" dirty="0"/>
              <a:t>。從這些事故發生的原因中，不乏因為缺少人因工程觀念所引起。</a:t>
            </a:r>
          </a:p>
          <a:p>
            <a:pPr eaLnBrk="1" hangingPunct="1"/>
            <a:endParaRPr lang="zh-TW" altLang="en-US" b="1" dirty="0"/>
          </a:p>
        </p:txBody>
      </p:sp>
    </p:spTree>
    <p:extLst>
      <p:ext uri="{BB962C8B-B14F-4D97-AF65-F5344CB8AC3E}">
        <p14:creationId xmlns:p14="http://schemas.microsoft.com/office/powerpoint/2010/main" val="124730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z="900" dirty="0">
                <a:solidFill>
                  <a:srgbClr val="FF0000"/>
                </a:solidFill>
              </a:rPr>
              <a:t>20160215 </a:t>
            </a:r>
            <a:r>
              <a:rPr lang="zh-TW" altLang="en-US" sz="900" dirty="0">
                <a:solidFill>
                  <a:srgbClr val="FF0000"/>
                </a:solidFill>
              </a:rPr>
              <a:t>教學目標</a:t>
            </a:r>
            <a:endParaRPr lang="en-US" altLang="zh-TW" sz="900" dirty="0">
              <a:solidFill>
                <a:srgbClr val="FF0000"/>
              </a:solidFill>
            </a:endParaRPr>
          </a:p>
          <a:p>
            <a:pPr eaLnBrk="1" hangingPunct="1"/>
            <a:r>
              <a:rPr lang="zh-TW" altLang="en-US" dirty="0">
                <a:solidFill>
                  <a:srgbClr val="FF0000"/>
                </a:solidFill>
              </a:rPr>
              <a:t>認識緊急應變器材櫃</a:t>
            </a:r>
            <a:endParaRPr lang="en-US" altLang="zh-TW" dirty="0">
              <a:solidFill>
                <a:srgbClr val="FF0000"/>
              </a:solidFill>
            </a:endParaRPr>
          </a:p>
          <a:p>
            <a:pPr eaLnBrk="1" hangingPunct="1"/>
            <a:endParaRPr lang="en-US" altLang="zh-TW" dirty="0">
              <a:solidFill>
                <a:srgbClr val="FF0000"/>
              </a:solidFill>
            </a:endParaRPr>
          </a:p>
          <a:p>
            <a:pPr marL="0" lvl="1">
              <a:lnSpc>
                <a:spcPct val="110000"/>
              </a:lnSpc>
              <a:spcBef>
                <a:spcPct val="10000"/>
              </a:spcBef>
              <a:spcAft>
                <a:spcPct val="10000"/>
              </a:spcAft>
            </a:pPr>
            <a:r>
              <a:rPr lang="zh-TW" altLang="en-US" dirty="0">
                <a:solidFill>
                  <a:srgbClr val="FF0000"/>
                </a:solidFill>
              </a:rPr>
              <a:t>重點提示</a:t>
            </a:r>
            <a:r>
              <a:rPr lang="en-US" altLang="zh-TW" dirty="0">
                <a:solidFill>
                  <a:srgbClr val="FF0000"/>
                </a:solidFill>
              </a:rPr>
              <a:t>:</a:t>
            </a:r>
          </a:p>
          <a:p>
            <a:pPr marL="0" lvl="1">
              <a:lnSpc>
                <a:spcPct val="110000"/>
              </a:lnSpc>
              <a:spcBef>
                <a:spcPct val="10000"/>
              </a:spcBef>
              <a:spcAft>
                <a:spcPct val="10000"/>
              </a:spcAft>
            </a:pPr>
            <a:r>
              <a:rPr lang="en-US" altLang="zh-TW" dirty="0">
                <a:solidFill>
                  <a:srgbClr val="FF0000"/>
                </a:solidFill>
              </a:rPr>
              <a:t>1.</a:t>
            </a:r>
            <a:r>
              <a:rPr lang="zh-TW" altLang="en-US" dirty="0">
                <a:solidFill>
                  <a:srgbClr val="FF0000"/>
                </a:solidFill>
              </a:rPr>
              <a:t>市售的通用型緊急應變器材櫃</a:t>
            </a:r>
            <a:r>
              <a:rPr lang="zh-TW" altLang="en-US" dirty="0"/>
              <a:t>，</a:t>
            </a:r>
            <a:r>
              <a:rPr lang="zh-TW" altLang="en-US" dirty="0">
                <a:solidFill>
                  <a:srgbClr val="FF0000"/>
                </a:solidFill>
              </a:rPr>
              <a:t>不見得適用各種類型的實驗室</a:t>
            </a:r>
            <a:r>
              <a:rPr lang="zh-TW" altLang="en-US" dirty="0"/>
              <a:t>，就算類型適用，其中個人防護具的尺寸也不見得符合實驗室人員</a:t>
            </a:r>
            <a:r>
              <a:rPr lang="en-US" altLang="zh-TW" dirty="0"/>
              <a:t>(</a:t>
            </a:r>
            <a:r>
              <a:rPr lang="zh-TW" altLang="en-US" dirty="0"/>
              <a:t>通用型緊急應變器材櫃中個人防護具尺寸通常為</a:t>
            </a:r>
            <a:r>
              <a:rPr lang="en-US" altLang="zh-TW" dirty="0"/>
              <a:t>”for </a:t>
            </a:r>
            <a:r>
              <a:rPr lang="zh-TW" altLang="en-US" dirty="0"/>
              <a:t>成年男性勞工”，並不適合一般實驗室女學生，除非她特別高大</a:t>
            </a:r>
            <a:r>
              <a:rPr lang="en-US" altLang="zh-TW" dirty="0"/>
              <a:t>)</a:t>
            </a:r>
            <a:r>
              <a:rPr lang="zh-TW" altLang="en-US" dirty="0"/>
              <a:t>，所以除非事先確認過尺寸</a:t>
            </a:r>
            <a:r>
              <a:rPr lang="en-US" altLang="zh-TW" dirty="0"/>
              <a:t>(</a:t>
            </a:r>
            <a:r>
              <a:rPr lang="zh-TW" altLang="en-US" dirty="0"/>
              <a:t>或乾脆買適合自己尺寸的防護具放進去</a:t>
            </a:r>
            <a:r>
              <a:rPr lang="en-US" altLang="zh-TW" dirty="0"/>
              <a:t>)</a:t>
            </a:r>
            <a:r>
              <a:rPr lang="zh-TW" altLang="en-US" dirty="0"/>
              <a:t>，否則臨時從緊急應變器材櫃中拿個人防護具出來用，有因尺寸不合而使防護效果降低的風險</a:t>
            </a:r>
          </a:p>
          <a:p>
            <a:pPr marL="0" lvl="1">
              <a:lnSpc>
                <a:spcPct val="110000"/>
              </a:lnSpc>
              <a:spcBef>
                <a:spcPct val="10000"/>
              </a:spcBef>
              <a:spcAft>
                <a:spcPct val="10000"/>
              </a:spcAft>
            </a:pPr>
            <a:r>
              <a:rPr lang="en-US" altLang="zh-TW" dirty="0">
                <a:solidFill>
                  <a:srgbClr val="FF0000"/>
                </a:solidFill>
              </a:rPr>
              <a:t>2.</a:t>
            </a:r>
            <a:r>
              <a:rPr lang="zh-TW" altLang="en-US" dirty="0">
                <a:solidFill>
                  <a:srgbClr val="FF0000"/>
                </a:solidFill>
              </a:rPr>
              <a:t>某些高級防護具，如</a:t>
            </a:r>
            <a:r>
              <a:rPr lang="en-US" altLang="zh-TW" dirty="0">
                <a:solidFill>
                  <a:srgbClr val="FF0000"/>
                </a:solidFill>
              </a:rPr>
              <a:t>A</a:t>
            </a:r>
            <a:r>
              <a:rPr lang="zh-TW" altLang="en-US" dirty="0">
                <a:solidFill>
                  <a:srgbClr val="FF0000"/>
                </a:solidFill>
              </a:rPr>
              <a:t>級防護衣，僅對受過專業訓練的緊急應變人員有用</a:t>
            </a:r>
            <a:r>
              <a:rPr lang="en-US" altLang="zh-TW" dirty="0">
                <a:solidFill>
                  <a:srgbClr val="FF0000"/>
                </a:solidFill>
              </a:rPr>
              <a:t>(</a:t>
            </a:r>
            <a:r>
              <a:rPr lang="zh-TW" altLang="en-US" dirty="0">
                <a:solidFill>
                  <a:srgbClr val="FF0000"/>
                </a:solidFill>
              </a:rPr>
              <a:t>很少很少有學校存在這樣的人員</a:t>
            </a:r>
            <a:r>
              <a:rPr lang="en-US" altLang="zh-TW" dirty="0">
                <a:solidFill>
                  <a:srgbClr val="FF0000"/>
                </a:solidFill>
              </a:rPr>
              <a:t>)</a:t>
            </a:r>
            <a:r>
              <a:rPr lang="zh-TW" altLang="en-US" dirty="0">
                <a:solidFill>
                  <a:srgbClr val="FF0000"/>
                </a:solidFill>
              </a:rPr>
              <a:t>，對一般實驗室的緊急應變器材櫃而言只是佔空間的奢侈裝飾品</a:t>
            </a:r>
          </a:p>
          <a:p>
            <a:pPr marL="0" lvl="1">
              <a:lnSpc>
                <a:spcPct val="110000"/>
              </a:lnSpc>
              <a:spcBef>
                <a:spcPct val="10000"/>
              </a:spcBef>
              <a:spcAft>
                <a:spcPct val="10000"/>
              </a:spcAft>
              <a:buFont typeface="Wingdings" pitchFamily="2" charset="2"/>
              <a:buNone/>
            </a:pPr>
            <a:endParaRPr lang="zh-TW" altLang="en-US" dirty="0">
              <a:solidFill>
                <a:srgbClr val="FF0000"/>
              </a:solidFill>
            </a:endParaRPr>
          </a:p>
          <a:p>
            <a:pPr marL="0" lvl="1">
              <a:lnSpc>
                <a:spcPct val="110000"/>
              </a:lnSpc>
              <a:spcBef>
                <a:spcPct val="10000"/>
              </a:spcBef>
              <a:spcAft>
                <a:spcPct val="10000"/>
              </a:spcAft>
              <a:buFont typeface="Wingdings" pitchFamily="2" charset="2"/>
              <a:buNone/>
            </a:pPr>
            <a:r>
              <a:rPr lang="zh-TW" altLang="en-US" dirty="0">
                <a:solidFill>
                  <a:srgbClr val="FF0000"/>
                </a:solidFill>
              </a:rPr>
              <a:t>補充說明</a:t>
            </a:r>
            <a:r>
              <a:rPr lang="en-US" altLang="zh-TW" dirty="0">
                <a:solidFill>
                  <a:srgbClr val="FF0000"/>
                </a:solidFill>
              </a:rPr>
              <a:t>:</a:t>
            </a:r>
            <a:endParaRPr lang="zh-TW" altLang="en-US" dirty="0">
              <a:solidFill>
                <a:srgbClr val="FF0000"/>
              </a:solidFill>
            </a:endParaRPr>
          </a:p>
          <a:p>
            <a:pPr marL="0" lvl="1"/>
            <a:r>
              <a:rPr lang="zh-TW" altLang="en-US" b="1" dirty="0"/>
              <a:t>勞工安全衛生設施規則</a:t>
            </a:r>
            <a:r>
              <a:rPr lang="en-US" altLang="zh-TW" b="1" strike="sngStrike" dirty="0"/>
              <a:t>(98.10.13)</a:t>
            </a:r>
            <a:r>
              <a:rPr lang="en-US" altLang="zh-TW" b="1" strike="noStrike" dirty="0"/>
              <a:t>(103.7.1)</a:t>
            </a:r>
          </a:p>
          <a:p>
            <a:pPr marL="0" lvl="1"/>
            <a:r>
              <a:rPr lang="zh-TW" altLang="en-US" dirty="0"/>
              <a:t>第 </a:t>
            </a:r>
            <a:r>
              <a:rPr lang="en-US" altLang="zh-TW" dirty="0"/>
              <a:t>286 </a:t>
            </a:r>
            <a:r>
              <a:rPr lang="zh-TW" altLang="en-US" dirty="0"/>
              <a:t>條 　 雇主應依工作場所之危害性，設置必要之職業災害搶救器材。</a:t>
            </a:r>
          </a:p>
        </p:txBody>
      </p:sp>
    </p:spTree>
    <p:extLst>
      <p:ext uri="{BB962C8B-B14F-4D97-AF65-F5344CB8AC3E}">
        <p14:creationId xmlns:p14="http://schemas.microsoft.com/office/powerpoint/2010/main" val="13204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p:spPr>
        <p:txBody>
          <a:bodyPr/>
          <a:lstStyle/>
          <a:p>
            <a:pPr eaLnBrk="1" hangingPunct="1"/>
            <a:r>
              <a:rPr lang="en-US" altLang="zh-TW" sz="1200" dirty="0">
                <a:solidFill>
                  <a:srgbClr val="FF0000"/>
                </a:solidFill>
              </a:rPr>
              <a:t>20160215 </a:t>
            </a:r>
            <a:r>
              <a:rPr lang="zh-TW" altLang="en-US" sz="1200" dirty="0">
                <a:solidFill>
                  <a:srgbClr val="FF0000"/>
                </a:solidFill>
              </a:rPr>
              <a:t>教學目標</a:t>
            </a:r>
            <a:endParaRPr lang="en-US" altLang="zh-TW" sz="1200" dirty="0">
              <a:solidFill>
                <a:srgbClr val="FF0000"/>
              </a:solidFill>
            </a:endParaRPr>
          </a:p>
          <a:p>
            <a:pPr eaLnBrk="1" hangingPunct="1"/>
            <a:r>
              <a:rPr lang="zh-TW" altLang="en-US" dirty="0">
                <a:solidFill>
                  <a:srgbClr val="FF0000"/>
                </a:solidFill>
              </a:rPr>
              <a:t>認識</a:t>
            </a:r>
            <a:r>
              <a:rPr lang="zh-TW" altLang="en-US" b="0" dirty="0"/>
              <a:t>緊急洗眼沖淋裝置</a:t>
            </a:r>
            <a:endParaRPr lang="en-US" altLang="zh-TW" b="0" dirty="0"/>
          </a:p>
          <a:p>
            <a:endParaRPr lang="en-US" altLang="zh-TW" b="1" dirty="0"/>
          </a:p>
          <a:p>
            <a:r>
              <a:rPr lang="zh-TW" altLang="en-US" b="1" dirty="0"/>
              <a:t>補充說明</a:t>
            </a:r>
            <a:r>
              <a:rPr lang="en-US" altLang="zh-TW" b="1" dirty="0"/>
              <a:t>:</a:t>
            </a:r>
          </a:p>
          <a:p>
            <a:r>
              <a:rPr lang="zh-TW" altLang="en-US" b="1" dirty="0"/>
              <a:t>職業安全衛生設施規則</a:t>
            </a:r>
            <a:r>
              <a:rPr lang="en-US" altLang="zh-TW" b="1" dirty="0"/>
              <a:t>(103.7.1)</a:t>
            </a:r>
          </a:p>
          <a:p>
            <a:r>
              <a:rPr lang="zh-TW" altLang="en-US" dirty="0"/>
              <a:t>第 </a:t>
            </a:r>
            <a:r>
              <a:rPr lang="en-US" altLang="zh-TW" dirty="0"/>
              <a:t>318 </a:t>
            </a:r>
            <a:r>
              <a:rPr lang="zh-TW" altLang="en-US" dirty="0"/>
              <a:t>條 　 雇主對於勞工從事其身體或衣著有被污染之虞之特殊作業時，應置備該勞工洗眼、洗澡、漱口、更衣、洗滌等設備。前項設備，應依下列規定設置：</a:t>
            </a:r>
          </a:p>
          <a:p>
            <a:r>
              <a:rPr lang="zh-TW" altLang="en-US" dirty="0"/>
              <a:t>一、刺激物、腐蝕性物質或毒性物質污染之工作場所，每十五人應設置一個冷熱水沖淋設備。</a:t>
            </a:r>
          </a:p>
          <a:p>
            <a:r>
              <a:rPr lang="zh-TW" altLang="en-US" dirty="0"/>
              <a:t>二、刺激物、腐蝕性物質或毒性物質污染之工作場所，每五人應設置一個冷熱水盥洗設備。</a:t>
            </a:r>
          </a:p>
          <a:p>
            <a:endParaRPr lang="zh-TW" altLang="en-US" dirty="0"/>
          </a:p>
          <a:p>
            <a:r>
              <a:rPr lang="zh-TW" altLang="en-US" b="1" dirty="0"/>
              <a:t>特定化學物質危害預防標準</a:t>
            </a:r>
            <a:r>
              <a:rPr lang="en-US" altLang="zh-TW" b="1" strike="sngStrike" dirty="0"/>
              <a:t>(103.6.25)</a:t>
            </a:r>
            <a:r>
              <a:rPr lang="en-US" altLang="zh-TW" b="1" dirty="0"/>
              <a:t>(105.1.30)</a:t>
            </a:r>
          </a:p>
          <a:p>
            <a:r>
              <a:rPr lang="zh-TW" altLang="en-US" dirty="0"/>
              <a:t>第 </a:t>
            </a:r>
            <a:r>
              <a:rPr lang="en-US" altLang="zh-TW" dirty="0"/>
              <a:t>36 </a:t>
            </a:r>
            <a:r>
              <a:rPr lang="zh-TW" altLang="en-US" dirty="0"/>
              <a:t>條 　 雇主使勞工從事製造、處置或使用特定化學物質時，應設置洗眼、沐浴、漱口、更衣及洗衣等設備。但丙類第一種物質或丁類物質之作業場所並應設置緊急沖淋設備。</a:t>
            </a:r>
          </a:p>
        </p:txBody>
      </p:sp>
    </p:spTree>
    <p:extLst>
      <p:ext uri="{BB962C8B-B14F-4D97-AF65-F5344CB8AC3E}">
        <p14:creationId xmlns:p14="http://schemas.microsoft.com/office/powerpoint/2010/main" val="3286354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D568BD80-E30F-4948-BE6A-150A29941940}" type="slidenum">
              <a:rPr lang="zh-TW" altLang="en-US">
                <a:ea typeface="標楷體" panose="03000509000000000000" pitchFamily="65" charset="-120"/>
              </a:rPr>
              <a:pPr algn="r"/>
              <a:t>29</a:t>
            </a:fld>
            <a:endParaRPr lang="en-US" altLang="zh-TW" dirty="0">
              <a:ea typeface="標楷體" panose="03000509000000000000" pitchFamily="65" charset="-12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z="900" dirty="0">
                <a:solidFill>
                  <a:srgbClr val="FF0000"/>
                </a:solidFill>
              </a:rPr>
              <a:t>20160215 </a:t>
            </a:r>
            <a:r>
              <a:rPr lang="zh-TW" altLang="en-US" sz="900" dirty="0">
                <a:solidFill>
                  <a:srgbClr val="FF0000"/>
                </a:solidFill>
              </a:rPr>
              <a:t>教學目標</a:t>
            </a:r>
            <a:endParaRPr lang="en-US" altLang="zh-TW" sz="900" dirty="0">
              <a:solidFill>
                <a:srgbClr val="FF0000"/>
              </a:solidFill>
            </a:endParaRPr>
          </a:p>
          <a:p>
            <a:pPr eaLnBrk="1" hangingPunct="1"/>
            <a:r>
              <a:rPr lang="zh-TW" altLang="en-US" sz="900" dirty="0">
                <a:solidFill>
                  <a:srgbClr val="FF0000"/>
                </a:solidFill>
              </a:rPr>
              <a:t>認識發生火災的因素</a:t>
            </a:r>
            <a:endParaRPr lang="en-US" altLang="zh-TW" sz="900" b="0" dirty="0"/>
          </a:p>
          <a:p>
            <a:pPr>
              <a:lnSpc>
                <a:spcPct val="110000"/>
              </a:lnSpc>
              <a:spcBef>
                <a:spcPct val="10000"/>
              </a:spcBef>
              <a:spcAft>
                <a:spcPct val="10000"/>
              </a:spcAft>
            </a:pPr>
            <a:endParaRPr lang="en-US" altLang="zh-TW" sz="900" dirty="0">
              <a:latin typeface="Tahoma" pitchFamily="34" charset="0"/>
            </a:endParaRPr>
          </a:p>
          <a:p>
            <a:pPr fontAlgn="base"/>
            <a:r>
              <a:rPr lang="zh-TW" altLang="en-US" sz="900" b="0" dirty="0">
                <a:solidFill>
                  <a:srgbClr val="FF0000"/>
                </a:solidFill>
              </a:rPr>
              <a:t>爆炸上限：可燃性氣體或可燃性液體之蒸氣在少量空氣下，遇熱源時可引起燃燒或爆炸之最高濃度。</a:t>
            </a:r>
            <a:endParaRPr kumimoji="1" lang="en-US" altLang="zh-TW" sz="1200" b="0" i="0" kern="1200" dirty="0">
              <a:solidFill>
                <a:schemeClr val="tx1"/>
              </a:solidFill>
              <a:effectLst/>
              <a:latin typeface="Arial" charset="0"/>
              <a:cs typeface="+mn-cs"/>
            </a:endParaRPr>
          </a:p>
          <a:p>
            <a:pPr fontAlgn="base"/>
            <a:r>
              <a:rPr kumimoji="1" lang="zh-TW" altLang="en-US" sz="1200" b="0" i="0" kern="1200" dirty="0">
                <a:solidFill>
                  <a:schemeClr val="tx1"/>
                </a:solidFill>
                <a:effectLst/>
                <a:latin typeface="Arial" charset="0"/>
                <a:cs typeface="+mn-cs"/>
              </a:rPr>
              <a:t>爆炸下限：可燃性氣體或可燃性液體之</a:t>
            </a:r>
            <a:r>
              <a:rPr kumimoji="1" lang="zh-TW" altLang="en-US" sz="1200" b="1" i="0" kern="1200" dirty="0">
                <a:solidFill>
                  <a:schemeClr val="tx1"/>
                </a:solidFill>
                <a:effectLst/>
                <a:latin typeface="Arial" charset="0"/>
                <a:cs typeface="+mn-cs"/>
              </a:rPr>
              <a:t>蒸氣</a:t>
            </a:r>
            <a:r>
              <a:rPr kumimoji="1" lang="zh-TW" altLang="en-US" sz="1200" b="0" i="0" kern="1200" dirty="0">
                <a:solidFill>
                  <a:schemeClr val="tx1"/>
                </a:solidFill>
                <a:effectLst/>
                <a:latin typeface="Arial" charset="0"/>
                <a:cs typeface="+mn-cs"/>
              </a:rPr>
              <a:t>與</a:t>
            </a:r>
            <a:r>
              <a:rPr kumimoji="1" lang="zh-TW" altLang="en-US" sz="1200" b="1" i="0" kern="1200" dirty="0">
                <a:solidFill>
                  <a:schemeClr val="tx1"/>
                </a:solidFill>
                <a:effectLst/>
                <a:latin typeface="Arial" charset="0"/>
                <a:cs typeface="+mn-cs"/>
              </a:rPr>
              <a:t>空氣</a:t>
            </a:r>
            <a:r>
              <a:rPr kumimoji="1" lang="zh-TW" altLang="en-US" sz="1200" b="0" i="0" kern="1200" dirty="0">
                <a:solidFill>
                  <a:schemeClr val="tx1"/>
                </a:solidFill>
                <a:effectLst/>
                <a:latin typeface="Arial" charset="0"/>
                <a:cs typeface="+mn-cs"/>
              </a:rPr>
              <a:t>充分混合後，遇熱源時引起燃燒或爆炸之最低濃度。</a:t>
            </a:r>
          </a:p>
          <a:p>
            <a:pPr marL="0" marR="0" indent="0" algn="l" defTabSz="914400" rtl="0" eaLnBrk="0" fontAlgn="base" latinLnBrk="0" hangingPunct="0">
              <a:lnSpc>
                <a:spcPct val="110000"/>
              </a:lnSpc>
              <a:spcBef>
                <a:spcPct val="10000"/>
              </a:spcBef>
              <a:spcAft>
                <a:spcPct val="10000"/>
              </a:spcAft>
              <a:buClrTx/>
              <a:buSzTx/>
              <a:buFontTx/>
              <a:buNone/>
              <a:tabLst/>
              <a:defRPr/>
            </a:pPr>
            <a:endParaRPr lang="en-US" altLang="zh-TW" sz="900" b="0" dirty="0"/>
          </a:p>
          <a:p>
            <a:pPr>
              <a:lnSpc>
                <a:spcPct val="110000"/>
              </a:lnSpc>
              <a:spcBef>
                <a:spcPct val="10000"/>
              </a:spcBef>
              <a:spcAft>
                <a:spcPct val="10000"/>
              </a:spcAft>
            </a:pPr>
            <a:endParaRPr lang="en-US" altLang="zh-TW" sz="900" dirty="0">
              <a:latin typeface="Tahoma" pitchFamily="34" charset="0"/>
            </a:endParaRPr>
          </a:p>
          <a:p>
            <a:pPr>
              <a:lnSpc>
                <a:spcPct val="110000"/>
              </a:lnSpc>
              <a:spcBef>
                <a:spcPct val="10000"/>
              </a:spcBef>
              <a:spcAft>
                <a:spcPct val="10000"/>
              </a:spcAft>
            </a:pPr>
            <a:endParaRPr lang="en-US" altLang="zh-TW" sz="900" dirty="0">
              <a:latin typeface="Tahoma" pitchFamily="34" charset="0"/>
            </a:endParaRPr>
          </a:p>
          <a:p>
            <a:pPr>
              <a:lnSpc>
                <a:spcPct val="110000"/>
              </a:lnSpc>
              <a:spcBef>
                <a:spcPct val="10000"/>
              </a:spcBef>
              <a:spcAft>
                <a:spcPct val="10000"/>
              </a:spcAft>
            </a:pPr>
            <a:r>
              <a:rPr lang="zh-TW" altLang="en-US" sz="900" dirty="0">
                <a:latin typeface="Tahoma" pitchFamily="34" charset="0"/>
              </a:rPr>
              <a:t>資料來源：</a:t>
            </a:r>
            <a:r>
              <a:rPr lang="en-US" altLang="zh-TW" sz="900" dirty="0">
                <a:latin typeface="Tahoma" pitchFamily="34" charset="0"/>
              </a:rPr>
              <a:t>http://www1.cpshs.hcc.edu.tw/information/lab/safe/new_page_14.htm</a:t>
            </a:r>
          </a:p>
          <a:p>
            <a:pPr>
              <a:lnSpc>
                <a:spcPct val="110000"/>
              </a:lnSpc>
              <a:spcBef>
                <a:spcPct val="10000"/>
              </a:spcBef>
              <a:spcAft>
                <a:spcPct val="10000"/>
              </a:spcAft>
            </a:pPr>
            <a:r>
              <a:rPr lang="en-US" altLang="zh-TW" sz="900" dirty="0">
                <a:latin typeface="Tahoma" pitchFamily="34" charset="0"/>
              </a:rPr>
              <a:t>http://210.59.2.4/ezcatfiles/cust/img/img/32/0018.pdf</a:t>
            </a:r>
          </a:p>
          <a:p>
            <a:pPr>
              <a:lnSpc>
                <a:spcPct val="110000"/>
              </a:lnSpc>
              <a:spcBef>
                <a:spcPct val="10000"/>
              </a:spcBef>
              <a:spcAft>
                <a:spcPct val="10000"/>
              </a:spcAft>
            </a:pPr>
            <a:endParaRPr lang="en-US" altLang="zh-TW" sz="900" dirty="0">
              <a:latin typeface="Tahoma" pitchFamily="34" charset="0"/>
            </a:endParaRPr>
          </a:p>
        </p:txBody>
      </p:sp>
    </p:spTree>
    <p:extLst>
      <p:ext uri="{BB962C8B-B14F-4D97-AF65-F5344CB8AC3E}">
        <p14:creationId xmlns:p14="http://schemas.microsoft.com/office/powerpoint/2010/main" val="27024801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D568BD80-E30F-4948-BE6A-150A29941940}" type="slidenum">
              <a:rPr lang="zh-TW" altLang="en-US">
                <a:ea typeface="標楷體" panose="03000509000000000000" pitchFamily="65" charset="-120"/>
              </a:rPr>
              <a:pPr algn="r"/>
              <a:t>30</a:t>
            </a:fld>
            <a:endParaRPr lang="en-US" altLang="zh-TW" dirty="0">
              <a:ea typeface="標楷體" panose="03000509000000000000" pitchFamily="65" charset="-12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z="900" dirty="0">
                <a:solidFill>
                  <a:srgbClr val="FF0000"/>
                </a:solidFill>
              </a:rPr>
              <a:t>20160215 </a:t>
            </a:r>
            <a:r>
              <a:rPr lang="zh-TW" altLang="en-US" sz="900" dirty="0">
                <a:solidFill>
                  <a:srgbClr val="FF0000"/>
                </a:solidFill>
              </a:rPr>
              <a:t>教學目標</a:t>
            </a:r>
            <a:endParaRPr lang="en-US" altLang="zh-TW" sz="900" dirty="0">
              <a:solidFill>
                <a:srgbClr val="FF0000"/>
              </a:solidFill>
            </a:endParaRPr>
          </a:p>
          <a:p>
            <a:pPr eaLnBrk="1" hangingPunct="1"/>
            <a:r>
              <a:rPr lang="zh-TW" altLang="en-US" sz="900" dirty="0">
                <a:solidFill>
                  <a:srgbClr val="FF0000"/>
                </a:solidFill>
              </a:rPr>
              <a:t>認識發生火災的因素</a:t>
            </a:r>
            <a:endParaRPr lang="en-US" altLang="zh-TW" sz="900" b="0" dirty="0"/>
          </a:p>
          <a:p>
            <a:pPr>
              <a:lnSpc>
                <a:spcPct val="110000"/>
              </a:lnSpc>
              <a:spcBef>
                <a:spcPct val="10000"/>
              </a:spcBef>
              <a:spcAft>
                <a:spcPct val="10000"/>
              </a:spcAft>
            </a:pPr>
            <a:endParaRPr lang="en-US" altLang="zh-TW" sz="900" dirty="0">
              <a:latin typeface="Tahoma" pitchFamily="34" charset="0"/>
            </a:endParaRPr>
          </a:p>
          <a:p>
            <a:pPr fontAlgn="base"/>
            <a:r>
              <a:rPr lang="zh-TW" altLang="en-US" sz="900" b="0" dirty="0">
                <a:solidFill>
                  <a:srgbClr val="FF0000"/>
                </a:solidFill>
              </a:rPr>
              <a:t>爆炸上限：可燃性氣體或可燃性液體之蒸氣在少量空氣下，遇熱源時可引起燃燒或爆炸之最高濃度。</a:t>
            </a:r>
            <a:endParaRPr kumimoji="1" lang="en-US" altLang="zh-TW" sz="1200" b="0" i="0" kern="1200" dirty="0">
              <a:solidFill>
                <a:schemeClr val="tx1"/>
              </a:solidFill>
              <a:effectLst/>
              <a:latin typeface="Arial" charset="0"/>
              <a:cs typeface="+mn-cs"/>
            </a:endParaRPr>
          </a:p>
          <a:p>
            <a:pPr fontAlgn="base"/>
            <a:r>
              <a:rPr kumimoji="1" lang="zh-TW" altLang="en-US" sz="1200" b="0" i="0" kern="1200" dirty="0">
                <a:solidFill>
                  <a:schemeClr val="tx1"/>
                </a:solidFill>
                <a:effectLst/>
                <a:latin typeface="Arial" charset="0"/>
                <a:cs typeface="+mn-cs"/>
              </a:rPr>
              <a:t>爆炸下限：可燃性氣體或可燃性液體之</a:t>
            </a:r>
            <a:r>
              <a:rPr kumimoji="1" lang="zh-TW" altLang="en-US" sz="1200" b="1" i="0" kern="1200" dirty="0">
                <a:solidFill>
                  <a:schemeClr val="tx1"/>
                </a:solidFill>
                <a:effectLst/>
                <a:latin typeface="Arial" charset="0"/>
                <a:cs typeface="+mn-cs"/>
              </a:rPr>
              <a:t>蒸氣</a:t>
            </a:r>
            <a:r>
              <a:rPr kumimoji="1" lang="zh-TW" altLang="en-US" sz="1200" b="0" i="0" kern="1200" dirty="0">
                <a:solidFill>
                  <a:schemeClr val="tx1"/>
                </a:solidFill>
                <a:effectLst/>
                <a:latin typeface="Arial" charset="0"/>
                <a:cs typeface="+mn-cs"/>
              </a:rPr>
              <a:t>與</a:t>
            </a:r>
            <a:r>
              <a:rPr kumimoji="1" lang="zh-TW" altLang="en-US" sz="1200" b="1" i="0" kern="1200" dirty="0">
                <a:solidFill>
                  <a:schemeClr val="tx1"/>
                </a:solidFill>
                <a:effectLst/>
                <a:latin typeface="Arial" charset="0"/>
                <a:cs typeface="+mn-cs"/>
              </a:rPr>
              <a:t>空氣</a:t>
            </a:r>
            <a:r>
              <a:rPr kumimoji="1" lang="zh-TW" altLang="en-US" sz="1200" b="0" i="0" kern="1200" dirty="0">
                <a:solidFill>
                  <a:schemeClr val="tx1"/>
                </a:solidFill>
                <a:effectLst/>
                <a:latin typeface="Arial" charset="0"/>
                <a:cs typeface="+mn-cs"/>
              </a:rPr>
              <a:t>充分混合後，遇熱源時引起燃燒或爆炸之最低濃度。</a:t>
            </a:r>
          </a:p>
          <a:p>
            <a:pPr marL="0" marR="0" indent="0" algn="l" defTabSz="914400" rtl="0" eaLnBrk="0" fontAlgn="base" latinLnBrk="0" hangingPunct="0">
              <a:lnSpc>
                <a:spcPct val="110000"/>
              </a:lnSpc>
              <a:spcBef>
                <a:spcPct val="10000"/>
              </a:spcBef>
              <a:spcAft>
                <a:spcPct val="10000"/>
              </a:spcAft>
              <a:buClrTx/>
              <a:buSzTx/>
              <a:buFontTx/>
              <a:buNone/>
              <a:tabLst/>
              <a:defRPr/>
            </a:pPr>
            <a:endParaRPr lang="en-US" altLang="zh-TW" sz="900" b="0" dirty="0"/>
          </a:p>
          <a:p>
            <a:pPr>
              <a:lnSpc>
                <a:spcPct val="110000"/>
              </a:lnSpc>
              <a:spcBef>
                <a:spcPct val="10000"/>
              </a:spcBef>
              <a:spcAft>
                <a:spcPct val="10000"/>
              </a:spcAft>
            </a:pPr>
            <a:endParaRPr lang="en-US" altLang="zh-TW" sz="900" dirty="0">
              <a:latin typeface="Tahoma" pitchFamily="34" charset="0"/>
            </a:endParaRPr>
          </a:p>
          <a:p>
            <a:pPr>
              <a:lnSpc>
                <a:spcPct val="110000"/>
              </a:lnSpc>
              <a:spcBef>
                <a:spcPct val="10000"/>
              </a:spcBef>
              <a:spcAft>
                <a:spcPct val="10000"/>
              </a:spcAft>
            </a:pPr>
            <a:endParaRPr lang="en-US" altLang="zh-TW" sz="900" dirty="0">
              <a:latin typeface="Tahoma" pitchFamily="34" charset="0"/>
            </a:endParaRPr>
          </a:p>
          <a:p>
            <a:pPr>
              <a:lnSpc>
                <a:spcPct val="110000"/>
              </a:lnSpc>
              <a:spcBef>
                <a:spcPct val="10000"/>
              </a:spcBef>
              <a:spcAft>
                <a:spcPct val="10000"/>
              </a:spcAft>
            </a:pPr>
            <a:r>
              <a:rPr lang="zh-TW" altLang="en-US" sz="900" dirty="0">
                <a:latin typeface="Tahoma" pitchFamily="34" charset="0"/>
              </a:rPr>
              <a:t>資料來源：</a:t>
            </a:r>
            <a:r>
              <a:rPr lang="en-US" altLang="zh-TW" sz="900" dirty="0">
                <a:latin typeface="Tahoma" pitchFamily="34" charset="0"/>
              </a:rPr>
              <a:t>http://www1.cpshs.hcc.edu.tw/information/lab/safe/new_page_14.htm</a:t>
            </a:r>
          </a:p>
          <a:p>
            <a:pPr>
              <a:lnSpc>
                <a:spcPct val="110000"/>
              </a:lnSpc>
              <a:spcBef>
                <a:spcPct val="10000"/>
              </a:spcBef>
              <a:spcAft>
                <a:spcPct val="10000"/>
              </a:spcAft>
            </a:pPr>
            <a:r>
              <a:rPr lang="en-US" altLang="zh-TW" sz="900" dirty="0">
                <a:latin typeface="Tahoma" pitchFamily="34" charset="0"/>
              </a:rPr>
              <a:t>http://210.59.2.4/ezcatfiles/cust/img/img/32/0018.pdf</a:t>
            </a:r>
          </a:p>
          <a:p>
            <a:pPr>
              <a:lnSpc>
                <a:spcPct val="110000"/>
              </a:lnSpc>
              <a:spcBef>
                <a:spcPct val="10000"/>
              </a:spcBef>
              <a:spcAft>
                <a:spcPct val="10000"/>
              </a:spcAft>
            </a:pPr>
            <a:endParaRPr lang="en-US" altLang="zh-TW" sz="900" dirty="0">
              <a:latin typeface="Tahoma" pitchFamily="34" charset="0"/>
            </a:endParaRPr>
          </a:p>
        </p:txBody>
      </p:sp>
    </p:spTree>
    <p:extLst>
      <p:ext uri="{BB962C8B-B14F-4D97-AF65-F5344CB8AC3E}">
        <p14:creationId xmlns:p14="http://schemas.microsoft.com/office/powerpoint/2010/main" val="1028638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D568BD80-E30F-4948-BE6A-150A29941940}" type="slidenum">
              <a:rPr lang="zh-TW" altLang="en-US">
                <a:ea typeface="標楷體" panose="03000509000000000000" pitchFamily="65" charset="-120"/>
              </a:rPr>
              <a:pPr algn="r"/>
              <a:t>31</a:t>
            </a:fld>
            <a:endParaRPr lang="en-US" altLang="zh-TW" dirty="0">
              <a:ea typeface="標楷體" panose="03000509000000000000" pitchFamily="65" charset="-12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z="900" dirty="0">
                <a:solidFill>
                  <a:srgbClr val="FF0000"/>
                </a:solidFill>
              </a:rPr>
              <a:t>20160215 </a:t>
            </a:r>
            <a:r>
              <a:rPr lang="zh-TW" altLang="en-US" sz="900" dirty="0">
                <a:solidFill>
                  <a:srgbClr val="FF0000"/>
                </a:solidFill>
              </a:rPr>
              <a:t>教學目標</a:t>
            </a:r>
            <a:endParaRPr lang="en-US" altLang="zh-TW" sz="900" dirty="0">
              <a:solidFill>
                <a:srgbClr val="FF0000"/>
              </a:solidFill>
            </a:endParaRPr>
          </a:p>
          <a:p>
            <a:pPr eaLnBrk="1" hangingPunct="1"/>
            <a:r>
              <a:rPr lang="zh-TW" altLang="en-US" sz="900" dirty="0">
                <a:solidFill>
                  <a:srgbClr val="FF0000"/>
                </a:solidFill>
              </a:rPr>
              <a:t>認識發生火災的因素</a:t>
            </a:r>
            <a:endParaRPr lang="en-US" altLang="zh-TW" sz="900" b="0" dirty="0"/>
          </a:p>
          <a:p>
            <a:pPr>
              <a:lnSpc>
                <a:spcPct val="110000"/>
              </a:lnSpc>
              <a:spcBef>
                <a:spcPct val="10000"/>
              </a:spcBef>
              <a:spcAft>
                <a:spcPct val="10000"/>
              </a:spcAft>
            </a:pPr>
            <a:endParaRPr lang="en-US" altLang="zh-TW" sz="900" dirty="0">
              <a:latin typeface="Tahoma" pitchFamily="34" charset="0"/>
            </a:endParaRPr>
          </a:p>
          <a:p>
            <a:pPr fontAlgn="base"/>
            <a:r>
              <a:rPr lang="zh-TW" altLang="en-US" sz="900" b="0" dirty="0">
                <a:solidFill>
                  <a:srgbClr val="FF0000"/>
                </a:solidFill>
              </a:rPr>
              <a:t>爆炸上限：可燃性氣體或可燃性液體之蒸氣在少量空氣下，遇熱源時可引起燃燒或爆炸之最高濃度。</a:t>
            </a:r>
            <a:endParaRPr kumimoji="1" lang="en-US" altLang="zh-TW" sz="1200" b="0" i="0" kern="1200" dirty="0">
              <a:solidFill>
                <a:schemeClr val="tx1"/>
              </a:solidFill>
              <a:effectLst/>
              <a:latin typeface="Arial" charset="0"/>
              <a:cs typeface="+mn-cs"/>
            </a:endParaRPr>
          </a:p>
          <a:p>
            <a:pPr fontAlgn="base"/>
            <a:r>
              <a:rPr kumimoji="1" lang="zh-TW" altLang="en-US" sz="1200" b="0" i="0" kern="1200" dirty="0">
                <a:solidFill>
                  <a:schemeClr val="tx1"/>
                </a:solidFill>
                <a:effectLst/>
                <a:latin typeface="Arial" charset="0"/>
                <a:cs typeface="+mn-cs"/>
              </a:rPr>
              <a:t>爆炸下限：可燃性氣體或可燃性液體之</a:t>
            </a:r>
            <a:r>
              <a:rPr kumimoji="1" lang="zh-TW" altLang="en-US" sz="1200" b="1" i="0" kern="1200" dirty="0">
                <a:solidFill>
                  <a:schemeClr val="tx1"/>
                </a:solidFill>
                <a:effectLst/>
                <a:latin typeface="Arial" charset="0"/>
                <a:cs typeface="+mn-cs"/>
              </a:rPr>
              <a:t>蒸氣</a:t>
            </a:r>
            <a:r>
              <a:rPr kumimoji="1" lang="zh-TW" altLang="en-US" sz="1200" b="0" i="0" kern="1200" dirty="0">
                <a:solidFill>
                  <a:schemeClr val="tx1"/>
                </a:solidFill>
                <a:effectLst/>
                <a:latin typeface="Arial" charset="0"/>
                <a:cs typeface="+mn-cs"/>
              </a:rPr>
              <a:t>與</a:t>
            </a:r>
            <a:r>
              <a:rPr kumimoji="1" lang="zh-TW" altLang="en-US" sz="1200" b="1" i="0" kern="1200" dirty="0">
                <a:solidFill>
                  <a:schemeClr val="tx1"/>
                </a:solidFill>
                <a:effectLst/>
                <a:latin typeface="Arial" charset="0"/>
                <a:cs typeface="+mn-cs"/>
              </a:rPr>
              <a:t>空氣</a:t>
            </a:r>
            <a:r>
              <a:rPr kumimoji="1" lang="zh-TW" altLang="en-US" sz="1200" b="0" i="0" kern="1200" dirty="0">
                <a:solidFill>
                  <a:schemeClr val="tx1"/>
                </a:solidFill>
                <a:effectLst/>
                <a:latin typeface="Arial" charset="0"/>
                <a:cs typeface="+mn-cs"/>
              </a:rPr>
              <a:t>充分混合後，遇熱源時引起燃燒或爆炸之最低濃度。</a:t>
            </a:r>
          </a:p>
          <a:p>
            <a:pPr marL="0" marR="0" indent="0" algn="l" defTabSz="914400" rtl="0" eaLnBrk="0" fontAlgn="base" latinLnBrk="0" hangingPunct="0">
              <a:lnSpc>
                <a:spcPct val="110000"/>
              </a:lnSpc>
              <a:spcBef>
                <a:spcPct val="10000"/>
              </a:spcBef>
              <a:spcAft>
                <a:spcPct val="10000"/>
              </a:spcAft>
              <a:buClrTx/>
              <a:buSzTx/>
              <a:buFontTx/>
              <a:buNone/>
              <a:tabLst/>
              <a:defRPr/>
            </a:pPr>
            <a:endParaRPr lang="en-US" altLang="zh-TW" sz="900" b="0" dirty="0"/>
          </a:p>
          <a:p>
            <a:pPr>
              <a:lnSpc>
                <a:spcPct val="110000"/>
              </a:lnSpc>
              <a:spcBef>
                <a:spcPct val="10000"/>
              </a:spcBef>
              <a:spcAft>
                <a:spcPct val="10000"/>
              </a:spcAft>
            </a:pPr>
            <a:endParaRPr lang="en-US" altLang="zh-TW" sz="900" dirty="0">
              <a:latin typeface="Tahoma" pitchFamily="34" charset="0"/>
            </a:endParaRPr>
          </a:p>
          <a:p>
            <a:pPr>
              <a:lnSpc>
                <a:spcPct val="110000"/>
              </a:lnSpc>
              <a:spcBef>
                <a:spcPct val="10000"/>
              </a:spcBef>
              <a:spcAft>
                <a:spcPct val="10000"/>
              </a:spcAft>
            </a:pPr>
            <a:endParaRPr lang="en-US" altLang="zh-TW" sz="900" dirty="0">
              <a:latin typeface="Tahoma" pitchFamily="34" charset="0"/>
            </a:endParaRPr>
          </a:p>
          <a:p>
            <a:pPr>
              <a:lnSpc>
                <a:spcPct val="110000"/>
              </a:lnSpc>
              <a:spcBef>
                <a:spcPct val="10000"/>
              </a:spcBef>
              <a:spcAft>
                <a:spcPct val="10000"/>
              </a:spcAft>
            </a:pPr>
            <a:r>
              <a:rPr lang="zh-TW" altLang="en-US" sz="900" dirty="0">
                <a:latin typeface="Tahoma" pitchFamily="34" charset="0"/>
              </a:rPr>
              <a:t>資料來源：</a:t>
            </a:r>
            <a:r>
              <a:rPr lang="en-US" altLang="zh-TW" sz="900" dirty="0">
                <a:latin typeface="Tahoma" pitchFamily="34" charset="0"/>
              </a:rPr>
              <a:t>http://www1.cpshs.hcc.edu.tw/information/lab/safe/new_page_14.htm</a:t>
            </a:r>
          </a:p>
          <a:p>
            <a:pPr>
              <a:lnSpc>
                <a:spcPct val="110000"/>
              </a:lnSpc>
              <a:spcBef>
                <a:spcPct val="10000"/>
              </a:spcBef>
              <a:spcAft>
                <a:spcPct val="10000"/>
              </a:spcAft>
            </a:pPr>
            <a:r>
              <a:rPr lang="en-US" altLang="zh-TW" sz="900" dirty="0">
                <a:latin typeface="Tahoma" pitchFamily="34" charset="0"/>
              </a:rPr>
              <a:t>http://210.59.2.4/ezcatfiles/cust/img/img/32/0018.pdf</a:t>
            </a:r>
          </a:p>
          <a:p>
            <a:pPr>
              <a:lnSpc>
                <a:spcPct val="110000"/>
              </a:lnSpc>
              <a:spcBef>
                <a:spcPct val="10000"/>
              </a:spcBef>
              <a:spcAft>
                <a:spcPct val="10000"/>
              </a:spcAft>
            </a:pPr>
            <a:endParaRPr lang="en-US" altLang="zh-TW" sz="900" dirty="0">
              <a:latin typeface="Tahoma" pitchFamily="34" charset="0"/>
            </a:endParaRPr>
          </a:p>
        </p:txBody>
      </p:sp>
    </p:spTree>
    <p:extLst>
      <p:ext uri="{BB962C8B-B14F-4D97-AF65-F5344CB8AC3E}">
        <p14:creationId xmlns:p14="http://schemas.microsoft.com/office/powerpoint/2010/main" val="2393236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D568BD80-E30F-4948-BE6A-150A29941940}" type="slidenum">
              <a:rPr lang="zh-TW" altLang="en-US">
                <a:ea typeface="標楷體" panose="03000509000000000000" pitchFamily="65" charset="-120"/>
              </a:rPr>
              <a:pPr algn="r"/>
              <a:t>32</a:t>
            </a:fld>
            <a:endParaRPr lang="en-US" altLang="zh-TW" dirty="0">
              <a:ea typeface="標楷體" panose="03000509000000000000" pitchFamily="65" charset="-12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z="900" dirty="0">
                <a:solidFill>
                  <a:srgbClr val="FF0000"/>
                </a:solidFill>
              </a:rPr>
              <a:t>20160215 </a:t>
            </a:r>
            <a:r>
              <a:rPr lang="zh-TW" altLang="en-US" sz="900" dirty="0">
                <a:solidFill>
                  <a:srgbClr val="FF0000"/>
                </a:solidFill>
              </a:rPr>
              <a:t>教學目標</a:t>
            </a:r>
            <a:endParaRPr lang="en-US" altLang="zh-TW" sz="900" dirty="0">
              <a:solidFill>
                <a:srgbClr val="FF0000"/>
              </a:solidFill>
            </a:endParaRPr>
          </a:p>
          <a:p>
            <a:pPr eaLnBrk="1" hangingPunct="1"/>
            <a:r>
              <a:rPr lang="zh-TW" altLang="en-US" sz="900" dirty="0">
                <a:solidFill>
                  <a:srgbClr val="FF0000"/>
                </a:solidFill>
              </a:rPr>
              <a:t>認識發生火災的因素</a:t>
            </a:r>
            <a:endParaRPr lang="en-US" altLang="zh-TW" sz="900" b="0" dirty="0"/>
          </a:p>
          <a:p>
            <a:pPr>
              <a:lnSpc>
                <a:spcPct val="110000"/>
              </a:lnSpc>
              <a:spcBef>
                <a:spcPct val="10000"/>
              </a:spcBef>
              <a:spcAft>
                <a:spcPct val="10000"/>
              </a:spcAft>
            </a:pPr>
            <a:endParaRPr lang="en-US" altLang="zh-TW" sz="900" dirty="0">
              <a:latin typeface="Tahoma" pitchFamily="34" charset="0"/>
            </a:endParaRPr>
          </a:p>
          <a:p>
            <a:pPr fontAlgn="base"/>
            <a:r>
              <a:rPr lang="zh-TW" altLang="en-US" sz="900" b="0" dirty="0">
                <a:solidFill>
                  <a:srgbClr val="FF0000"/>
                </a:solidFill>
              </a:rPr>
              <a:t>爆炸上限：可燃性氣體或可燃性液體之蒸氣在少量空氣下，遇熱源時可引起燃燒或爆炸之最高濃度。</a:t>
            </a:r>
            <a:endParaRPr kumimoji="1" lang="en-US" altLang="zh-TW" sz="1200" b="0" i="0" kern="1200" dirty="0">
              <a:solidFill>
                <a:schemeClr val="tx1"/>
              </a:solidFill>
              <a:effectLst/>
              <a:latin typeface="Arial" charset="0"/>
              <a:cs typeface="+mn-cs"/>
            </a:endParaRPr>
          </a:p>
          <a:p>
            <a:pPr fontAlgn="base"/>
            <a:r>
              <a:rPr kumimoji="1" lang="zh-TW" altLang="en-US" sz="1200" b="0" i="0" kern="1200" dirty="0">
                <a:solidFill>
                  <a:schemeClr val="tx1"/>
                </a:solidFill>
                <a:effectLst/>
                <a:latin typeface="Arial" charset="0"/>
                <a:cs typeface="+mn-cs"/>
              </a:rPr>
              <a:t>爆炸下限：可燃性氣體或可燃性液體之</a:t>
            </a:r>
            <a:r>
              <a:rPr kumimoji="1" lang="zh-TW" altLang="en-US" sz="1200" b="1" i="0" kern="1200" dirty="0">
                <a:solidFill>
                  <a:schemeClr val="tx1"/>
                </a:solidFill>
                <a:effectLst/>
                <a:latin typeface="Arial" charset="0"/>
                <a:cs typeface="+mn-cs"/>
              </a:rPr>
              <a:t>蒸氣</a:t>
            </a:r>
            <a:r>
              <a:rPr kumimoji="1" lang="zh-TW" altLang="en-US" sz="1200" b="0" i="0" kern="1200" dirty="0">
                <a:solidFill>
                  <a:schemeClr val="tx1"/>
                </a:solidFill>
                <a:effectLst/>
                <a:latin typeface="Arial" charset="0"/>
                <a:cs typeface="+mn-cs"/>
              </a:rPr>
              <a:t>與</a:t>
            </a:r>
            <a:r>
              <a:rPr kumimoji="1" lang="zh-TW" altLang="en-US" sz="1200" b="1" i="0" kern="1200" dirty="0">
                <a:solidFill>
                  <a:schemeClr val="tx1"/>
                </a:solidFill>
                <a:effectLst/>
                <a:latin typeface="Arial" charset="0"/>
                <a:cs typeface="+mn-cs"/>
              </a:rPr>
              <a:t>空氣</a:t>
            </a:r>
            <a:r>
              <a:rPr kumimoji="1" lang="zh-TW" altLang="en-US" sz="1200" b="0" i="0" kern="1200" dirty="0">
                <a:solidFill>
                  <a:schemeClr val="tx1"/>
                </a:solidFill>
                <a:effectLst/>
                <a:latin typeface="Arial" charset="0"/>
                <a:cs typeface="+mn-cs"/>
              </a:rPr>
              <a:t>充分混合後，遇熱源時引起燃燒或爆炸之最低濃度。</a:t>
            </a:r>
          </a:p>
          <a:p>
            <a:pPr marL="0" marR="0" indent="0" algn="l" defTabSz="914400" rtl="0" eaLnBrk="0" fontAlgn="base" latinLnBrk="0" hangingPunct="0">
              <a:lnSpc>
                <a:spcPct val="110000"/>
              </a:lnSpc>
              <a:spcBef>
                <a:spcPct val="10000"/>
              </a:spcBef>
              <a:spcAft>
                <a:spcPct val="10000"/>
              </a:spcAft>
              <a:buClrTx/>
              <a:buSzTx/>
              <a:buFontTx/>
              <a:buNone/>
              <a:tabLst/>
              <a:defRPr/>
            </a:pPr>
            <a:endParaRPr lang="en-US" altLang="zh-TW" sz="900" b="0" dirty="0"/>
          </a:p>
          <a:p>
            <a:pPr>
              <a:lnSpc>
                <a:spcPct val="110000"/>
              </a:lnSpc>
              <a:spcBef>
                <a:spcPct val="10000"/>
              </a:spcBef>
              <a:spcAft>
                <a:spcPct val="10000"/>
              </a:spcAft>
            </a:pPr>
            <a:endParaRPr lang="en-US" altLang="zh-TW" sz="900" dirty="0">
              <a:latin typeface="Tahoma" pitchFamily="34" charset="0"/>
            </a:endParaRPr>
          </a:p>
          <a:p>
            <a:pPr>
              <a:lnSpc>
                <a:spcPct val="110000"/>
              </a:lnSpc>
              <a:spcBef>
                <a:spcPct val="10000"/>
              </a:spcBef>
              <a:spcAft>
                <a:spcPct val="10000"/>
              </a:spcAft>
            </a:pPr>
            <a:endParaRPr lang="en-US" altLang="zh-TW" sz="900" dirty="0">
              <a:latin typeface="Tahoma" pitchFamily="34" charset="0"/>
            </a:endParaRPr>
          </a:p>
          <a:p>
            <a:pPr>
              <a:lnSpc>
                <a:spcPct val="110000"/>
              </a:lnSpc>
              <a:spcBef>
                <a:spcPct val="10000"/>
              </a:spcBef>
              <a:spcAft>
                <a:spcPct val="10000"/>
              </a:spcAft>
            </a:pPr>
            <a:r>
              <a:rPr lang="zh-TW" altLang="en-US" sz="900" dirty="0">
                <a:latin typeface="Tahoma" pitchFamily="34" charset="0"/>
              </a:rPr>
              <a:t>資料來源：</a:t>
            </a:r>
            <a:r>
              <a:rPr lang="en-US" altLang="zh-TW" sz="900" dirty="0">
                <a:latin typeface="Tahoma" pitchFamily="34" charset="0"/>
              </a:rPr>
              <a:t>http://www1.cpshs.hcc.edu.tw/information/lab/safe/new_page_14.htm</a:t>
            </a:r>
          </a:p>
          <a:p>
            <a:pPr>
              <a:lnSpc>
                <a:spcPct val="110000"/>
              </a:lnSpc>
              <a:spcBef>
                <a:spcPct val="10000"/>
              </a:spcBef>
              <a:spcAft>
                <a:spcPct val="10000"/>
              </a:spcAft>
            </a:pPr>
            <a:r>
              <a:rPr lang="en-US" altLang="zh-TW" sz="900" dirty="0">
                <a:latin typeface="Tahoma" pitchFamily="34" charset="0"/>
              </a:rPr>
              <a:t>http://210.59.2.4/ezcatfiles/cust/img/img/32/0018.pdf</a:t>
            </a:r>
          </a:p>
          <a:p>
            <a:pPr>
              <a:lnSpc>
                <a:spcPct val="110000"/>
              </a:lnSpc>
              <a:spcBef>
                <a:spcPct val="10000"/>
              </a:spcBef>
              <a:spcAft>
                <a:spcPct val="10000"/>
              </a:spcAft>
            </a:pPr>
            <a:endParaRPr lang="en-US" altLang="zh-TW" sz="900" dirty="0">
              <a:latin typeface="Tahoma" pitchFamily="34" charset="0"/>
            </a:endParaRPr>
          </a:p>
        </p:txBody>
      </p:sp>
    </p:spTree>
    <p:extLst>
      <p:ext uri="{BB962C8B-B14F-4D97-AF65-F5344CB8AC3E}">
        <p14:creationId xmlns:p14="http://schemas.microsoft.com/office/powerpoint/2010/main" val="140424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eaLnBrk="1" hangingPunct="1"/>
            <a:r>
              <a:rPr lang="en-US" altLang="zh-TW" dirty="0">
                <a:solidFill>
                  <a:srgbClr val="FF0000"/>
                </a:solidFill>
              </a:rPr>
              <a:t>20160215 </a:t>
            </a:r>
            <a:r>
              <a:rPr lang="zh-TW" altLang="en-US" dirty="0">
                <a:solidFill>
                  <a:srgbClr val="FF0000"/>
                </a:solidFill>
              </a:rPr>
              <a:t>教學目標</a:t>
            </a:r>
            <a:endParaRPr lang="en-US" altLang="zh-TW" dirty="0">
              <a:solidFill>
                <a:srgbClr val="FF0000"/>
              </a:solidFill>
            </a:endParaRPr>
          </a:p>
          <a:p>
            <a:pPr eaLnBrk="1" hangingPunct="1"/>
            <a:r>
              <a:rPr lang="zh-TW" altLang="en-US" dirty="0">
                <a:solidFill>
                  <a:srgbClr val="FF0000"/>
                </a:solidFill>
              </a:rPr>
              <a:t>了解</a:t>
            </a:r>
            <a:r>
              <a:rPr kumimoji="1" lang="zh-TW" altLang="en-US" sz="1200" kern="1200" dirty="0">
                <a:solidFill>
                  <a:schemeClr val="tx1"/>
                </a:solidFill>
                <a:latin typeface="標楷體" panose="03000509000000000000" pitchFamily="65" charset="-120"/>
                <a:cs typeface="+mn-cs"/>
              </a:rPr>
              <a:t>災害事故的三要因及其相關之因素</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5</a:t>
            </a:fld>
            <a:endParaRPr lang="en-US" altLang="zh-TW" dirty="0"/>
          </a:p>
        </p:txBody>
      </p:sp>
    </p:spTree>
    <p:extLst>
      <p:ext uri="{BB962C8B-B14F-4D97-AF65-F5344CB8AC3E}">
        <p14:creationId xmlns:p14="http://schemas.microsoft.com/office/powerpoint/2010/main" val="3193026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4FB315AA-33CC-4AC8-AFBB-F633BC51C811}" type="slidenum">
              <a:rPr lang="zh-TW" altLang="en-US">
                <a:ea typeface="標楷體" panose="03000509000000000000" pitchFamily="65" charset="-120"/>
              </a:rPr>
              <a:pPr algn="r"/>
              <a:t>33</a:t>
            </a:fld>
            <a:endParaRPr lang="en-US" altLang="zh-TW" dirty="0">
              <a:ea typeface="標楷體" panose="03000509000000000000" pitchFamily="65" charset="-12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補充說明</a:t>
            </a:r>
            <a:r>
              <a:rPr lang="en-US" altLang="zh-TW" dirty="0"/>
              <a:t>:</a:t>
            </a:r>
          </a:p>
          <a:p>
            <a:r>
              <a:rPr lang="zh-TW" altLang="en-US" dirty="0"/>
              <a:t>國內實驗室的化學排氣櫃與排氣扇多半不具備防爆性，可燃性化學品大量外洩時不建議開啟該類器材排氣通風，以免電氣火花引發火災。</a:t>
            </a:r>
          </a:p>
          <a:p>
            <a:r>
              <a:rPr lang="zh-TW" altLang="en-US" dirty="0"/>
              <a:t>國內曾發生過排氣櫃的開關火花引燃蒸氣，造成火災。</a:t>
            </a:r>
          </a:p>
        </p:txBody>
      </p:sp>
    </p:spTree>
    <p:extLst>
      <p:ext uri="{BB962C8B-B14F-4D97-AF65-F5344CB8AC3E}">
        <p14:creationId xmlns:p14="http://schemas.microsoft.com/office/powerpoint/2010/main" val="3168701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1200">
                <a:solidFill>
                  <a:schemeClr val="tx1"/>
                </a:solidFill>
                <a:latin typeface="Arial" charset="0"/>
                <a:ea typeface="新細明體" charset="-120"/>
              </a:defRPr>
            </a:lvl1pPr>
            <a:lvl2pPr marL="742950" indent="-285750">
              <a:defRPr kumimoji="1" sz="1200">
                <a:solidFill>
                  <a:schemeClr val="tx1"/>
                </a:solidFill>
                <a:latin typeface="Arial" charset="0"/>
                <a:ea typeface="新細明體" charset="-120"/>
              </a:defRPr>
            </a:lvl2pPr>
            <a:lvl3pPr marL="1143000" indent="-228600">
              <a:defRPr kumimoji="1" sz="1200">
                <a:solidFill>
                  <a:schemeClr val="tx1"/>
                </a:solidFill>
                <a:latin typeface="Arial" charset="0"/>
                <a:ea typeface="新細明體" charset="-120"/>
              </a:defRPr>
            </a:lvl3pPr>
            <a:lvl4pPr marL="1600200" indent="-228600">
              <a:defRPr kumimoji="1" sz="1200">
                <a:solidFill>
                  <a:schemeClr val="tx1"/>
                </a:solidFill>
                <a:latin typeface="Arial" charset="0"/>
                <a:ea typeface="新細明體" charset="-120"/>
              </a:defRPr>
            </a:lvl4pPr>
            <a:lvl5pPr marL="2057400" indent="-228600">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a:fld id="{4FB315AA-33CC-4AC8-AFBB-F633BC51C811}" type="slidenum">
              <a:rPr lang="zh-TW" altLang="en-US">
                <a:ea typeface="標楷體" panose="03000509000000000000" pitchFamily="65" charset="-120"/>
              </a:rPr>
              <a:pPr algn="r"/>
              <a:t>34</a:t>
            </a:fld>
            <a:endParaRPr lang="en-US" altLang="zh-TW" dirty="0">
              <a:ea typeface="標楷體" panose="03000509000000000000" pitchFamily="65" charset="-12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補充說明</a:t>
            </a:r>
            <a:r>
              <a:rPr lang="en-US" altLang="zh-TW" dirty="0"/>
              <a:t>:</a:t>
            </a:r>
          </a:p>
          <a:p>
            <a:r>
              <a:rPr lang="zh-TW" altLang="en-US" dirty="0"/>
              <a:t>國內實驗室的化學排氣櫃與排氣扇多半不具備防爆性，可燃性化學品大量外洩時不建議開啟該類器材排氣通風，以免電氣火花引發火災。</a:t>
            </a:r>
          </a:p>
          <a:p>
            <a:r>
              <a:rPr lang="zh-TW" altLang="en-US" dirty="0"/>
              <a:t>國內曾發生過排氣櫃的開關火花引燃蒸氣，造成火災。</a:t>
            </a:r>
          </a:p>
        </p:txBody>
      </p:sp>
    </p:spTree>
    <p:extLst>
      <p:ext uri="{BB962C8B-B14F-4D97-AF65-F5344CB8AC3E}">
        <p14:creationId xmlns:p14="http://schemas.microsoft.com/office/powerpoint/2010/main" val="96263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39</a:t>
            </a:fld>
            <a:endParaRPr lang="en-US" altLang="zh-TW" dirty="0"/>
          </a:p>
        </p:txBody>
      </p:sp>
    </p:spTree>
    <p:extLst>
      <p:ext uri="{BB962C8B-B14F-4D97-AF65-F5344CB8AC3E}">
        <p14:creationId xmlns:p14="http://schemas.microsoft.com/office/powerpoint/2010/main" val="13152008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solidFill>
                  <a:srgbClr val="000000"/>
                </a:solidFill>
              </a:rPr>
              <a:pPr>
                <a:defRPr/>
              </a:pPr>
              <a:t>40</a:t>
            </a:fld>
            <a:endParaRPr lang="en-US" altLang="zh-TW" dirty="0">
              <a:solidFill>
                <a:srgbClr val="000000"/>
              </a:solidFill>
            </a:endParaRPr>
          </a:p>
        </p:txBody>
      </p:sp>
    </p:spTree>
    <p:extLst>
      <p:ext uri="{BB962C8B-B14F-4D97-AF65-F5344CB8AC3E}">
        <p14:creationId xmlns:p14="http://schemas.microsoft.com/office/powerpoint/2010/main" val="1160308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solidFill>
                  <a:srgbClr val="000000"/>
                </a:solidFill>
              </a:rPr>
              <a:pPr>
                <a:defRPr/>
              </a:pPr>
              <a:t>41</a:t>
            </a:fld>
            <a:endParaRPr lang="en-US" altLang="zh-TW" dirty="0">
              <a:solidFill>
                <a:srgbClr val="000000"/>
              </a:solidFill>
            </a:endParaRPr>
          </a:p>
        </p:txBody>
      </p:sp>
    </p:spTree>
    <p:extLst>
      <p:ext uri="{BB962C8B-B14F-4D97-AF65-F5344CB8AC3E}">
        <p14:creationId xmlns:p14="http://schemas.microsoft.com/office/powerpoint/2010/main" val="1594237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0AF8DCB-83CF-488E-B353-4E6268B61F2C}" type="slidenum">
              <a:rPr lang="en-US" altLang="zh-TW" sz="1200">
                <a:ea typeface="標楷體" panose="03000509000000000000" pitchFamily="65" charset="-120"/>
              </a:rPr>
              <a:pPr algn="r"/>
              <a:t>43</a:t>
            </a:fld>
            <a:endParaRPr lang="en-US" altLang="zh-TW" sz="1200" dirty="0">
              <a:ea typeface="標楷體" panose="03000509000000000000" pitchFamily="65" charset="-12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lnSpc>
                <a:spcPct val="90000"/>
              </a:lnSpc>
            </a:pPr>
            <a:r>
              <a:rPr lang="zh-TW" altLang="en-US" dirty="0"/>
              <a:t>補充說明</a:t>
            </a:r>
            <a:r>
              <a:rPr lang="en-US" altLang="zh-TW" dirty="0"/>
              <a:t>:</a:t>
            </a:r>
          </a:p>
          <a:p>
            <a:pPr eaLnBrk="1" hangingPunct="1">
              <a:lnSpc>
                <a:spcPct val="90000"/>
              </a:lnSpc>
            </a:pPr>
            <a:r>
              <a:rPr lang="zh-TW" altLang="en-US" dirty="0"/>
              <a:t>防火防爆櫃裝設之連動排氣設施需要定期檢查與維護。</a:t>
            </a:r>
          </a:p>
          <a:p>
            <a:pPr eaLnBrk="1" hangingPunct="1">
              <a:lnSpc>
                <a:spcPct val="90000"/>
              </a:lnSpc>
            </a:pPr>
            <a:r>
              <a:rPr lang="zh-TW" altLang="en-US" dirty="0"/>
              <a:t>裝設化學物質之</a:t>
            </a:r>
            <a:r>
              <a:rPr lang="zh-TW" altLang="en-US" dirty="0">
                <a:solidFill>
                  <a:srgbClr val="FF0000"/>
                </a:solidFill>
              </a:rPr>
              <a:t>洩漏警報器</a:t>
            </a:r>
            <a:r>
              <a:rPr lang="zh-TW" altLang="en-US" dirty="0"/>
              <a:t>時，應針對所儲存的化學物質的種類與特性（如爆炸上下限）選擇合適的設備。</a:t>
            </a:r>
          </a:p>
          <a:p>
            <a:pPr eaLnBrk="1" hangingPunct="1">
              <a:lnSpc>
                <a:spcPct val="90000"/>
              </a:lnSpc>
            </a:pPr>
            <a:endParaRPr lang="zh-TW" altLang="en-US" b="1" dirty="0"/>
          </a:p>
          <a:p>
            <a:r>
              <a:rPr lang="zh-TW" altLang="en-US" b="1" dirty="0"/>
              <a:t>職業安全衛生設施規則</a:t>
            </a:r>
            <a:r>
              <a:rPr lang="en-US" altLang="zh-TW" b="1" dirty="0"/>
              <a:t>(103.7.1)</a:t>
            </a:r>
          </a:p>
          <a:p>
            <a:r>
              <a:rPr lang="zh-TW" altLang="en-US" dirty="0"/>
              <a:t>第 </a:t>
            </a:r>
            <a:r>
              <a:rPr lang="en-US" altLang="zh-TW" dirty="0"/>
              <a:t>177 </a:t>
            </a:r>
            <a:r>
              <a:rPr lang="zh-TW" altLang="en-US" dirty="0"/>
              <a:t>條 　 雇主對於作業場所有易燃液體之蒸氣、可燃性氣體或爆燃性粉塵以外之可燃性粉塵滯留，而有爆炸、火災之虞者，應依危險特性採取通風、換氣、除塵等措施外，並依下列規定辦理：</a:t>
            </a:r>
          </a:p>
          <a:p>
            <a:r>
              <a:rPr lang="zh-TW" altLang="en-US" dirty="0"/>
              <a:t>一、指定專人對於前述蒸氣、氣體之濃度，於作業前測定之。</a:t>
            </a:r>
          </a:p>
          <a:p>
            <a:r>
              <a:rPr lang="zh-TW" altLang="en-US" dirty="0"/>
              <a:t>二、蒸氣或氣體之濃度達爆炸下限值之百分之三十以上時，應即刻使勞工退避至安全場所，並停止使用煙火及其他為點火源之虞之機具，並應加強通風。</a:t>
            </a:r>
          </a:p>
          <a:p>
            <a:r>
              <a:rPr lang="zh-TW" altLang="en-US" dirty="0"/>
              <a:t>三、使用之電氣機械、器具或設備，應具有適合於其設置場所危險區域劃分使用之防爆性能構造。</a:t>
            </a:r>
          </a:p>
          <a:p>
            <a:r>
              <a:rPr lang="zh-TW" altLang="en-US" dirty="0"/>
              <a:t>前項第三款所稱電氣機械、器具或設備，係指包括電動機、變壓器、連接裝置、開關、分電盤、配電盤等電流流通之機械、器具或設備及非屬配線或移動電線之其他類似設備。</a:t>
            </a:r>
          </a:p>
          <a:p>
            <a:r>
              <a:rPr lang="zh-TW" altLang="en-US" dirty="0"/>
              <a:t> </a:t>
            </a:r>
          </a:p>
          <a:p>
            <a:r>
              <a:rPr lang="zh-TW" altLang="en-US" dirty="0"/>
              <a:t>第 </a:t>
            </a:r>
            <a:r>
              <a:rPr lang="en-US" altLang="zh-TW" dirty="0"/>
              <a:t>177-1 </a:t>
            </a:r>
            <a:r>
              <a:rPr lang="zh-TW" altLang="en-US" dirty="0"/>
              <a:t>條 　 雇主對於有爆燃性粉塵存在，而有爆炸、火災之虞之場所，使用之電氣機械、器具或設備，應具有適合於其設置場所危險區域劃分使用之防爆性能構造。 </a:t>
            </a:r>
          </a:p>
          <a:p>
            <a:r>
              <a:rPr lang="zh-TW" altLang="en-US" dirty="0"/>
              <a:t>第 </a:t>
            </a:r>
            <a:r>
              <a:rPr lang="en-US" altLang="zh-TW" dirty="0"/>
              <a:t>184 </a:t>
            </a:r>
            <a:r>
              <a:rPr lang="zh-TW" altLang="en-US" dirty="0"/>
              <a:t>條 　 雇主對於危險物製造、處置之工作場所，為防止爆炸、火災，應依下列規定辦理：</a:t>
            </a:r>
          </a:p>
          <a:p>
            <a:r>
              <a:rPr lang="zh-TW" altLang="en-US" dirty="0"/>
              <a:t>一、爆炸性物質，應遠離煙火、或有發火源之虞之物，並不得加熱、摩擦、衝擊。</a:t>
            </a:r>
          </a:p>
          <a:p>
            <a:r>
              <a:rPr lang="zh-TW" altLang="en-US" dirty="0"/>
              <a:t>二、著火性物質，應遠離煙火、或有發火源之虞之物，並不得加熱、摩擦或衝擊或使其接觸促進氧化之物質或水。</a:t>
            </a:r>
          </a:p>
          <a:p>
            <a:r>
              <a:rPr lang="zh-TW" altLang="en-US" dirty="0"/>
              <a:t>三、氧化性物質，不得使其接觸促進其分解之物質，並不得予以加熱、摩擦或撞擊。</a:t>
            </a:r>
          </a:p>
          <a:p>
            <a:r>
              <a:rPr lang="zh-TW" altLang="en-US" dirty="0"/>
              <a:t>四、易燃液體，應遠離煙火或有發火源之虞之物，未經許可不得灌注、蒸發或加熱。</a:t>
            </a:r>
          </a:p>
          <a:p>
            <a:r>
              <a:rPr lang="zh-TW" altLang="en-US" dirty="0"/>
              <a:t>五、除製造、處置必需之用料外，不得任意放置危險物。</a:t>
            </a:r>
          </a:p>
          <a:p>
            <a:r>
              <a:rPr lang="zh-TW" altLang="en-US" dirty="0"/>
              <a:t>第 </a:t>
            </a:r>
            <a:r>
              <a:rPr lang="en-US" altLang="zh-TW" dirty="0"/>
              <a:t>191 </a:t>
            </a:r>
            <a:r>
              <a:rPr lang="zh-TW" altLang="en-US" dirty="0"/>
              <a:t>條 　 雇主對於異類物品接觸有引起爆炸、火災、危險之虞者，應單獨儲放，搬運時應使用專用之運搬機械。但經採取防止接觸之設施者，不在此限。</a:t>
            </a:r>
          </a:p>
          <a:p>
            <a:endParaRPr lang="zh-TW" altLang="en-US" dirty="0"/>
          </a:p>
          <a:p>
            <a:r>
              <a:rPr lang="zh-TW" altLang="en-US" b="1" dirty="0"/>
              <a:t>有機溶劑中毒預防規則</a:t>
            </a:r>
            <a:r>
              <a:rPr lang="en-US" altLang="zh-TW" b="1" dirty="0"/>
              <a:t>(103.6.25)</a:t>
            </a:r>
          </a:p>
          <a:p>
            <a:r>
              <a:rPr lang="zh-TW" altLang="en-US" dirty="0"/>
              <a:t>第 </a:t>
            </a:r>
            <a:r>
              <a:rPr lang="en-US" altLang="zh-TW" dirty="0"/>
              <a:t>25 </a:t>
            </a:r>
            <a:r>
              <a:rPr lang="zh-TW" altLang="en-US" dirty="0"/>
              <a:t>條 　 雇主於室內儲藏有機溶劑或其混存物時，應使用備有栓蓋之堅固容器，以免有機溶劑或其混存物之溢出、漏洩、滲洩或擴散，該儲藏場所應依下列規定：</a:t>
            </a:r>
          </a:p>
          <a:p>
            <a:r>
              <a:rPr lang="zh-TW" altLang="en-US" dirty="0"/>
              <a:t>一、防止與作業無關人員進入之措施。</a:t>
            </a:r>
          </a:p>
          <a:p>
            <a:r>
              <a:rPr lang="zh-TW" altLang="en-US" dirty="0"/>
              <a:t>二、將有機溶劑蒸氣排除於室外。</a:t>
            </a:r>
          </a:p>
        </p:txBody>
      </p:sp>
    </p:spTree>
    <p:extLst>
      <p:ext uri="{BB962C8B-B14F-4D97-AF65-F5344CB8AC3E}">
        <p14:creationId xmlns:p14="http://schemas.microsoft.com/office/powerpoint/2010/main" val="1499284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F53AD0-9A89-44B7-8B6B-A9380B4D5C22}" type="slidenum">
              <a:rPr lang="en-US" altLang="zh-TW" sz="1200">
                <a:ea typeface="標楷體" panose="03000509000000000000" pitchFamily="65" charset="-120"/>
              </a:rPr>
              <a:pPr algn="r"/>
              <a:t>44</a:t>
            </a:fld>
            <a:endParaRPr lang="en-US" altLang="zh-TW" sz="1200" dirty="0">
              <a:ea typeface="標楷體" panose="03000509000000000000" pitchFamily="65" charset="-12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lnSpc>
                <a:spcPct val="170000"/>
              </a:lnSpc>
            </a:pPr>
            <a:r>
              <a:rPr lang="zh-TW" altLang="en-US" dirty="0"/>
              <a:t>補充說明</a:t>
            </a:r>
            <a:r>
              <a:rPr lang="en-US" altLang="zh-TW" dirty="0"/>
              <a:t>:</a:t>
            </a:r>
          </a:p>
          <a:p>
            <a:pPr eaLnBrk="1" hangingPunct="1">
              <a:lnSpc>
                <a:spcPct val="170000"/>
              </a:lnSpc>
            </a:pPr>
            <a:r>
              <a:rPr lang="zh-TW" altLang="zh-TW" dirty="0"/>
              <a:t>可燃性高壓氣體儲存場所，應設有可對應該氣體的洩漏偵測與警報設備</a:t>
            </a:r>
            <a:r>
              <a:rPr lang="zh-TW" altLang="en-US" dirty="0"/>
              <a:t>。</a:t>
            </a:r>
          </a:p>
          <a:p>
            <a:pPr eaLnBrk="1" hangingPunct="1">
              <a:lnSpc>
                <a:spcPct val="120000"/>
              </a:lnSpc>
              <a:spcAft>
                <a:spcPct val="20000"/>
              </a:spcAft>
            </a:pPr>
            <a:r>
              <a:rPr lang="zh-TW" altLang="en-US" dirty="0"/>
              <a:t>如儲存的化學物質為單一種類物質（如氫氣），則應裝設該物質的專用偵測器（如氫氣外洩偵測器）。</a:t>
            </a:r>
          </a:p>
          <a:p>
            <a:pPr eaLnBrk="1" hangingPunct="1">
              <a:lnSpc>
                <a:spcPct val="120000"/>
              </a:lnSpc>
              <a:spcAft>
                <a:spcPct val="20000"/>
              </a:spcAft>
            </a:pPr>
            <a:r>
              <a:rPr lang="zh-TW" altLang="en-US" dirty="0"/>
              <a:t>通用型的偵測器（如可燃性氣體偵測器），應使用在儲存多種、不特定種類物質（如廢液儲存場）的場所。</a:t>
            </a:r>
          </a:p>
          <a:p>
            <a:pPr eaLnBrk="1" hangingPunct="1">
              <a:lnSpc>
                <a:spcPct val="120000"/>
              </a:lnSpc>
              <a:spcAft>
                <a:spcPct val="20000"/>
              </a:spcAft>
            </a:pPr>
            <a:r>
              <a:rPr lang="zh-TW" altLang="en-US" dirty="0"/>
              <a:t>注意各種警報器會發出警報時之外洩濃度間的差異。</a:t>
            </a:r>
          </a:p>
          <a:p>
            <a:pPr eaLnBrk="1" hangingPunct="1"/>
            <a:endParaRPr lang="en-US" altLang="zh-TW" dirty="0"/>
          </a:p>
          <a:p>
            <a:r>
              <a:rPr lang="zh-TW" altLang="en-US" b="1" dirty="0"/>
              <a:t>職業安全衛生設施規則</a:t>
            </a:r>
            <a:r>
              <a:rPr lang="en-US" altLang="zh-TW" b="1" dirty="0"/>
              <a:t>(103.7.1)</a:t>
            </a:r>
          </a:p>
          <a:p>
            <a:r>
              <a:rPr lang="zh-TW" altLang="en-US" dirty="0"/>
              <a:t>第 </a:t>
            </a:r>
            <a:r>
              <a:rPr lang="en-US" altLang="zh-TW" dirty="0"/>
              <a:t>197 </a:t>
            </a:r>
            <a:r>
              <a:rPr lang="zh-TW" altLang="en-US" dirty="0"/>
              <a:t>條 　 雇主對於化學設備或其附屬設備，為防止因爆炸、火災、洩漏等造成勞工之危害，應採取下列措施：</a:t>
            </a:r>
          </a:p>
          <a:p>
            <a:r>
              <a:rPr lang="zh-TW" altLang="en-US" dirty="0"/>
              <a:t>一、確定為輸送原料、材料於化學設備或自該等設備卸收產品之有關閥、旋塞等之正常操作。</a:t>
            </a:r>
          </a:p>
          <a:p>
            <a:r>
              <a:rPr lang="zh-TW" altLang="en-US" dirty="0"/>
              <a:t>二、確定冷卻、加熱、攪拌及壓縮等裝置之正常操作。</a:t>
            </a:r>
          </a:p>
          <a:p>
            <a:r>
              <a:rPr lang="zh-TW" altLang="en-US" dirty="0"/>
              <a:t>三、保持溫度計、壓力計或其他計測裝置於正常操作功能。</a:t>
            </a:r>
          </a:p>
          <a:p>
            <a:r>
              <a:rPr lang="zh-TW" altLang="en-US" dirty="0"/>
              <a:t>四、保持安全閥、緊急遮斷裝置、自動警報裝置或其他安全裝置於異常狀態時之有效運轉。</a:t>
            </a:r>
            <a:endParaRPr lang="en-US" altLang="zh-TW" dirty="0"/>
          </a:p>
        </p:txBody>
      </p:sp>
    </p:spTree>
    <p:extLst>
      <p:ext uri="{BB962C8B-B14F-4D97-AF65-F5344CB8AC3E}">
        <p14:creationId xmlns:p14="http://schemas.microsoft.com/office/powerpoint/2010/main" val="4947305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192AC3F-D7B9-462E-A363-E4AB076C729B}" type="slidenum">
              <a:rPr lang="en-US" altLang="zh-TW" sz="1200">
                <a:ea typeface="標楷體" panose="03000509000000000000" pitchFamily="65" charset="-120"/>
              </a:rPr>
              <a:pPr algn="r"/>
              <a:t>45</a:t>
            </a:fld>
            <a:endParaRPr lang="en-US" altLang="zh-TW" sz="1200" dirty="0">
              <a:ea typeface="標楷體" panose="03000509000000000000" pitchFamily="65" charset="-12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a:lnSpc>
                <a:spcPct val="110000"/>
              </a:lnSpc>
              <a:spcBef>
                <a:spcPct val="10000"/>
              </a:spcBef>
              <a:spcAft>
                <a:spcPct val="10000"/>
              </a:spcAft>
            </a:pPr>
            <a:r>
              <a:rPr lang="zh-TW" altLang="en-US" sz="800" dirty="0"/>
              <a:t>補充說明</a:t>
            </a:r>
            <a:r>
              <a:rPr lang="en-US" altLang="zh-TW" sz="800" dirty="0"/>
              <a:t>:</a:t>
            </a:r>
          </a:p>
          <a:p>
            <a:pPr eaLnBrk="1">
              <a:lnSpc>
                <a:spcPct val="110000"/>
              </a:lnSpc>
              <a:spcBef>
                <a:spcPct val="10000"/>
              </a:spcBef>
              <a:spcAft>
                <a:spcPct val="10000"/>
              </a:spcAft>
            </a:pPr>
            <a:r>
              <a:rPr lang="zh-TW" altLang="en-US" sz="800" dirty="0"/>
              <a:t>儀器於操作中可能排放有毒氣體，例</a:t>
            </a:r>
            <a:r>
              <a:rPr lang="en-US" altLang="zh-TW" sz="800" dirty="0"/>
              <a:t>:</a:t>
            </a:r>
            <a:r>
              <a:rPr lang="zh-TW" altLang="en-US" sz="800" dirty="0"/>
              <a:t>氣相層析儀的分流口</a:t>
            </a:r>
          </a:p>
          <a:p>
            <a:pPr eaLnBrk="1" hangingPunct="1">
              <a:lnSpc>
                <a:spcPct val="80000"/>
              </a:lnSpc>
            </a:pPr>
            <a:endParaRPr lang="zh-TW" altLang="en-US" sz="700" b="1" dirty="0"/>
          </a:p>
          <a:p>
            <a:pPr>
              <a:lnSpc>
                <a:spcPct val="80000"/>
              </a:lnSpc>
            </a:pPr>
            <a:r>
              <a:rPr lang="zh-TW" altLang="en-US" sz="800" b="1" dirty="0"/>
              <a:t>職業安全衛生設施規則</a:t>
            </a:r>
            <a:r>
              <a:rPr lang="en-US" altLang="zh-TW" sz="800" b="1" dirty="0"/>
              <a:t>(103.7.1)</a:t>
            </a:r>
          </a:p>
          <a:p>
            <a:pPr>
              <a:lnSpc>
                <a:spcPct val="80000"/>
              </a:lnSpc>
            </a:pPr>
            <a:r>
              <a:rPr lang="zh-TW" altLang="en-US" sz="800" dirty="0"/>
              <a:t>第 </a:t>
            </a:r>
            <a:r>
              <a:rPr lang="en-US" altLang="zh-TW" sz="800" dirty="0"/>
              <a:t>292 </a:t>
            </a:r>
            <a:r>
              <a:rPr lang="zh-TW" altLang="en-US" sz="800" dirty="0"/>
              <a:t>條  雇主對於有害氣體、蒸氣、粉塵等作業場所，應依下列規定辦理：</a:t>
            </a:r>
          </a:p>
          <a:p>
            <a:pPr>
              <a:lnSpc>
                <a:spcPct val="80000"/>
              </a:lnSpc>
            </a:pPr>
            <a:r>
              <a:rPr lang="zh-TW" altLang="en-US" sz="800" dirty="0"/>
              <a:t>           一、工作場所內發散有害氣體、蒸氣、粉塵時，應視其性質，採取密閉設</a:t>
            </a:r>
          </a:p>
          <a:p>
            <a:pPr>
              <a:lnSpc>
                <a:spcPct val="80000"/>
              </a:lnSpc>
            </a:pPr>
            <a:r>
              <a:rPr lang="zh-TW" altLang="en-US" sz="800" dirty="0"/>
              <a:t>               備、局部排氣裝置、整體換氣裝置或以其他方法導入新鮮空氣等適當</a:t>
            </a:r>
          </a:p>
          <a:p>
            <a:pPr>
              <a:lnSpc>
                <a:spcPct val="80000"/>
              </a:lnSpc>
            </a:pPr>
            <a:r>
              <a:rPr lang="zh-TW" altLang="en-US" sz="800" dirty="0"/>
              <a:t>               措施，使其不超過勞工作業場所容許暴露標準之規定。勞工有發生中</a:t>
            </a:r>
          </a:p>
          <a:p>
            <a:pPr>
              <a:lnSpc>
                <a:spcPct val="80000"/>
              </a:lnSpc>
            </a:pPr>
            <a:r>
              <a:rPr lang="zh-TW" altLang="en-US" sz="800" dirty="0"/>
              <a:t>               毒之虞者，應停止作業並採取緊急措施。</a:t>
            </a:r>
          </a:p>
          <a:p>
            <a:pPr>
              <a:lnSpc>
                <a:spcPct val="80000"/>
              </a:lnSpc>
            </a:pPr>
            <a:r>
              <a:rPr lang="zh-TW" altLang="en-US" sz="800" dirty="0"/>
              <a:t>           二、勞工暴露於有害氣體、蒸氣、粉塵等之作業時，其空氣中濃度超過八</a:t>
            </a:r>
          </a:p>
          <a:p>
            <a:pPr>
              <a:lnSpc>
                <a:spcPct val="80000"/>
              </a:lnSpc>
            </a:pPr>
            <a:r>
              <a:rPr lang="zh-TW" altLang="en-US" sz="800" dirty="0"/>
              <a:t>               小時日時量平均容許濃度、短時間時量平均容許濃度或最高容許濃度</a:t>
            </a:r>
          </a:p>
          <a:p>
            <a:pPr>
              <a:lnSpc>
                <a:spcPct val="80000"/>
              </a:lnSpc>
            </a:pPr>
            <a:r>
              <a:rPr lang="zh-TW" altLang="en-US" sz="800" dirty="0"/>
              <a:t>               者，應改善其作業方法、縮短工作時間或採取其他保護措施。</a:t>
            </a:r>
          </a:p>
          <a:p>
            <a:pPr>
              <a:lnSpc>
                <a:spcPct val="80000"/>
              </a:lnSpc>
            </a:pPr>
            <a:r>
              <a:rPr lang="zh-TW" altLang="en-US" sz="800" dirty="0"/>
              <a:t>           三、有害物工作場所，應依有機溶劑、鉛、四烷基鉛、粉塵及特定化學物</a:t>
            </a:r>
          </a:p>
          <a:p>
            <a:pPr>
              <a:lnSpc>
                <a:spcPct val="80000"/>
              </a:lnSpc>
            </a:pPr>
            <a:r>
              <a:rPr lang="zh-TW" altLang="en-US" sz="800" dirty="0"/>
              <a:t>               質等有害物危害預防法規之規定，設置通風設備，並使其有效運轉。</a:t>
            </a:r>
            <a:endParaRPr lang="en-US" altLang="zh-TW" sz="800" dirty="0"/>
          </a:p>
          <a:p>
            <a:pPr>
              <a:lnSpc>
                <a:spcPct val="80000"/>
              </a:lnSpc>
            </a:pPr>
            <a:endParaRPr lang="zh-TW" altLang="en-US" sz="800" dirty="0"/>
          </a:p>
          <a:p>
            <a:pPr>
              <a:lnSpc>
                <a:spcPct val="80000"/>
              </a:lnSpc>
            </a:pPr>
            <a:r>
              <a:rPr lang="zh-TW" altLang="en-US" sz="800" b="1" dirty="0"/>
              <a:t>有機溶劑中毒預防規則</a:t>
            </a:r>
            <a:r>
              <a:rPr lang="en-US" altLang="zh-TW" sz="800" b="1" dirty="0"/>
              <a:t>(103.6.25)</a:t>
            </a:r>
          </a:p>
          <a:p>
            <a:pPr>
              <a:lnSpc>
                <a:spcPct val="80000"/>
              </a:lnSpc>
            </a:pPr>
            <a:r>
              <a:rPr lang="zh-TW" altLang="en-US" sz="800" dirty="0"/>
              <a:t>第 </a:t>
            </a:r>
            <a:r>
              <a:rPr lang="en-US" altLang="zh-TW" sz="800" dirty="0"/>
              <a:t>6 </a:t>
            </a:r>
            <a:r>
              <a:rPr lang="zh-TW" altLang="en-US" sz="800" dirty="0"/>
              <a:t>條    雇主使勞工於下列規定之作業場所作業，應依下列規定，設置必要之控制設備：</a:t>
            </a:r>
          </a:p>
          <a:p>
            <a:pPr>
              <a:lnSpc>
                <a:spcPct val="80000"/>
              </a:lnSpc>
            </a:pPr>
            <a:r>
              <a:rPr lang="zh-TW" altLang="en-US" sz="800" dirty="0"/>
              <a:t>           一、於室內作業場所或儲槽等之作業場所，從事有關第一種有機溶劑或其</a:t>
            </a:r>
          </a:p>
          <a:p>
            <a:pPr>
              <a:lnSpc>
                <a:spcPct val="80000"/>
              </a:lnSpc>
            </a:pPr>
            <a:r>
              <a:rPr lang="zh-TW" altLang="en-US" sz="800" dirty="0"/>
              <a:t>               混存物之作業，應於設置密閉設備或局部排氣裝置。</a:t>
            </a:r>
          </a:p>
          <a:p>
            <a:pPr>
              <a:lnSpc>
                <a:spcPct val="80000"/>
              </a:lnSpc>
            </a:pPr>
            <a:r>
              <a:rPr lang="zh-TW" altLang="en-US" sz="800" dirty="0"/>
              <a:t>           二、於室內作業場所或儲槽等之作業場所，從事有關第二種有機溶劑或其</a:t>
            </a:r>
          </a:p>
          <a:p>
            <a:pPr>
              <a:lnSpc>
                <a:spcPct val="80000"/>
              </a:lnSpc>
            </a:pPr>
            <a:r>
              <a:rPr lang="zh-TW" altLang="en-US" sz="800" dirty="0"/>
              <a:t>               混存物之作業，應於各該作業場所設置密閉設備、局部排氣裝置或整</a:t>
            </a:r>
          </a:p>
          <a:p>
            <a:pPr>
              <a:lnSpc>
                <a:spcPct val="80000"/>
              </a:lnSpc>
            </a:pPr>
            <a:r>
              <a:rPr lang="zh-TW" altLang="en-US" sz="800" dirty="0"/>
              <a:t>               體換氣裝置。</a:t>
            </a:r>
          </a:p>
          <a:p>
            <a:pPr>
              <a:lnSpc>
                <a:spcPct val="80000"/>
              </a:lnSpc>
            </a:pPr>
            <a:r>
              <a:rPr lang="zh-TW" altLang="en-US" sz="800" dirty="0"/>
              <a:t>           三、於儲槽等之作業場所或通風不充分之室內作業場所，從事有關第三種</a:t>
            </a:r>
          </a:p>
          <a:p>
            <a:pPr>
              <a:lnSpc>
                <a:spcPct val="80000"/>
              </a:lnSpc>
            </a:pPr>
            <a:r>
              <a:rPr lang="zh-TW" altLang="en-US" sz="800" dirty="0"/>
              <a:t>               有機溶劑或其混存物之作業，應於各該作業場所設置密閉設備、局部</a:t>
            </a:r>
          </a:p>
          <a:p>
            <a:pPr>
              <a:lnSpc>
                <a:spcPct val="80000"/>
              </a:lnSpc>
            </a:pPr>
            <a:r>
              <a:rPr lang="zh-TW" altLang="en-US" sz="800" dirty="0"/>
              <a:t>               排氣裝置或整體換氣裝置。</a:t>
            </a:r>
          </a:p>
          <a:p>
            <a:pPr>
              <a:lnSpc>
                <a:spcPct val="80000"/>
              </a:lnSpc>
            </a:pPr>
            <a:r>
              <a:rPr lang="zh-TW" altLang="en-US" sz="800" dirty="0"/>
              <a:t>           前項控制設備，應依有機溶劑之健康危害分類、散布狀況及使用量等情形</a:t>
            </a:r>
          </a:p>
          <a:p>
            <a:pPr>
              <a:lnSpc>
                <a:spcPct val="80000"/>
              </a:lnSpc>
            </a:pPr>
            <a:r>
              <a:rPr lang="zh-TW" altLang="en-US" sz="800" dirty="0"/>
              <a:t>           ，評估風險等級，並依風險等級選擇有效之控制設備。</a:t>
            </a:r>
          </a:p>
          <a:p>
            <a:pPr>
              <a:lnSpc>
                <a:spcPct val="80000"/>
              </a:lnSpc>
            </a:pPr>
            <a:r>
              <a:rPr lang="zh-TW" altLang="en-US" sz="800" dirty="0"/>
              <a:t>           第一項各款對於從事第二條第十二款及同項第二款、第三款對於以噴布方</a:t>
            </a:r>
          </a:p>
          <a:p>
            <a:pPr>
              <a:lnSpc>
                <a:spcPct val="80000"/>
              </a:lnSpc>
            </a:pPr>
            <a:r>
              <a:rPr lang="zh-TW" altLang="en-US" sz="800" dirty="0"/>
              <a:t>           式從事第二條第四款至第六款、第八款或第九款規定之作業者，不適用之</a:t>
            </a:r>
          </a:p>
          <a:p>
            <a:pPr>
              <a:lnSpc>
                <a:spcPct val="80000"/>
              </a:lnSpc>
            </a:pPr>
            <a:r>
              <a:rPr lang="zh-TW" altLang="en-US" sz="800" dirty="0"/>
              <a:t>           。</a:t>
            </a:r>
          </a:p>
          <a:p>
            <a:pPr>
              <a:lnSpc>
                <a:spcPct val="80000"/>
              </a:lnSpc>
            </a:pPr>
            <a:r>
              <a:rPr lang="zh-TW" altLang="en-US" sz="800" dirty="0"/>
              <a:t>第 </a:t>
            </a:r>
            <a:r>
              <a:rPr lang="en-US" altLang="zh-TW" sz="800" dirty="0"/>
              <a:t>12 </a:t>
            </a:r>
            <a:r>
              <a:rPr lang="zh-TW" altLang="en-US" sz="800" dirty="0"/>
              <a:t>條 　 雇主設置之局部排氣裝置之氣罩及導管，應依下列之規定：</a:t>
            </a:r>
          </a:p>
          <a:p>
            <a:pPr>
              <a:lnSpc>
                <a:spcPct val="80000"/>
              </a:lnSpc>
            </a:pPr>
            <a:r>
              <a:rPr lang="zh-TW" altLang="en-US" sz="800" dirty="0"/>
              <a:t>一、氣罩應設置於每一有機溶劑蒸氣發生源。</a:t>
            </a:r>
          </a:p>
          <a:p>
            <a:pPr>
              <a:lnSpc>
                <a:spcPct val="80000"/>
              </a:lnSpc>
            </a:pPr>
            <a:r>
              <a:rPr lang="zh-TW" altLang="en-US" sz="800" dirty="0"/>
              <a:t>二、外裝型氣罩應儘量接近有機溶劑蒸氣發生源。</a:t>
            </a:r>
          </a:p>
          <a:p>
            <a:pPr>
              <a:lnSpc>
                <a:spcPct val="80000"/>
              </a:lnSpc>
            </a:pPr>
            <a:r>
              <a:rPr lang="zh-TW" altLang="en-US" sz="800" dirty="0"/>
              <a:t>三、氣罩應視作業方法、有機溶劑蒸氣之擴散狀況及有機溶劑之比重等，選擇適於吸引該有機溶劑蒸氣之型式及大小。</a:t>
            </a:r>
          </a:p>
          <a:p>
            <a:pPr>
              <a:lnSpc>
                <a:spcPct val="80000"/>
              </a:lnSpc>
            </a:pPr>
            <a:r>
              <a:rPr lang="zh-TW" altLang="en-US" sz="800" dirty="0"/>
              <a:t>四、應儘量縮短導管長度、減少彎曲數目，且應於適當處所設置易於清掃之清潔口與測定孔。</a:t>
            </a:r>
          </a:p>
          <a:p>
            <a:pPr>
              <a:lnSpc>
                <a:spcPct val="80000"/>
              </a:lnSpc>
            </a:pPr>
            <a:endParaRPr lang="zh-TW" altLang="en-US" sz="800" dirty="0"/>
          </a:p>
          <a:p>
            <a:pPr>
              <a:lnSpc>
                <a:spcPct val="80000"/>
              </a:lnSpc>
            </a:pPr>
            <a:r>
              <a:rPr lang="zh-TW" altLang="en-US" sz="800" b="1" dirty="0"/>
              <a:t>特定化學物質危害預防標準</a:t>
            </a:r>
            <a:r>
              <a:rPr lang="en-US" altLang="zh-TW" sz="800" b="1" strike="sngStrike" dirty="0"/>
              <a:t>(103.6.25)</a:t>
            </a:r>
            <a:r>
              <a:rPr lang="en-US" altLang="zh-TW" sz="800" b="1" strike="noStrike" dirty="0"/>
              <a:t>(</a:t>
            </a:r>
            <a:r>
              <a:rPr lang="en-US" altLang="zh-TW" sz="800" b="1" dirty="0"/>
              <a:t>105.1.30)</a:t>
            </a:r>
          </a:p>
          <a:p>
            <a:pPr>
              <a:lnSpc>
                <a:spcPct val="80000"/>
              </a:lnSpc>
            </a:pPr>
            <a:r>
              <a:rPr lang="zh-TW" altLang="en-US" sz="800" dirty="0"/>
              <a:t>第 </a:t>
            </a:r>
            <a:r>
              <a:rPr lang="en-US" altLang="zh-TW" sz="800" dirty="0"/>
              <a:t>8 </a:t>
            </a:r>
            <a:r>
              <a:rPr lang="zh-TW" altLang="en-US" sz="800" dirty="0"/>
              <a:t>條    </a:t>
            </a:r>
            <a:r>
              <a:rPr lang="zh-TW" altLang="en-US" sz="800" strike="sngStrike" dirty="0"/>
              <a:t>前條核定基準如下：</a:t>
            </a:r>
            <a:r>
              <a:rPr lang="zh-TW" altLang="en-US" sz="800" b="0" i="0" kern="1200" dirty="0">
                <a:solidFill>
                  <a:schemeClr val="accent2">
                    <a:lumMod val="75000"/>
                  </a:schemeClr>
                </a:solidFill>
                <a:effectLst/>
                <a:latin typeface="+mn-lt"/>
                <a:ea typeface="標楷體" panose="03000509000000000000" pitchFamily="65" charset="-120"/>
                <a:cs typeface="+mn-cs"/>
              </a:rPr>
              <a:t>雇主使勞工從事試驗或研究甲類物質時，應依下列規定辦理：</a:t>
            </a:r>
            <a:endParaRPr lang="zh-TW" altLang="en-US" sz="800" dirty="0">
              <a:solidFill>
                <a:schemeClr val="accent2">
                  <a:lumMod val="75000"/>
                </a:schemeClr>
              </a:solidFill>
            </a:endParaRPr>
          </a:p>
          <a:p>
            <a:pPr>
              <a:lnSpc>
                <a:spcPct val="80000"/>
              </a:lnSpc>
            </a:pPr>
            <a:r>
              <a:rPr lang="zh-TW" altLang="en-US" sz="800" dirty="0"/>
              <a:t>           一、製造設備應為密閉設備。但在作業性質上設置該項設備顯有困難，而</a:t>
            </a:r>
          </a:p>
          <a:p>
            <a:pPr>
              <a:lnSpc>
                <a:spcPct val="80000"/>
              </a:lnSpc>
            </a:pPr>
            <a:r>
              <a:rPr lang="zh-TW" altLang="en-US" sz="800" dirty="0"/>
              <a:t>               將其置於氣櫃內者，不在此限。</a:t>
            </a:r>
          </a:p>
          <a:p>
            <a:pPr>
              <a:lnSpc>
                <a:spcPct val="80000"/>
              </a:lnSpc>
            </a:pPr>
            <a:r>
              <a:rPr lang="zh-TW" altLang="en-US" sz="800" dirty="0"/>
              <a:t>           二、設置製造設備場所之地板及牆壁應以不浸透性材料構築，且應為易於</a:t>
            </a:r>
          </a:p>
          <a:p>
            <a:pPr>
              <a:lnSpc>
                <a:spcPct val="80000"/>
              </a:lnSpc>
            </a:pPr>
            <a:r>
              <a:rPr lang="zh-TW" altLang="en-US" sz="800" dirty="0"/>
              <a:t>               用水清洗之構造。</a:t>
            </a:r>
          </a:p>
          <a:p>
            <a:pPr>
              <a:lnSpc>
                <a:spcPct val="80000"/>
              </a:lnSpc>
            </a:pPr>
            <a:r>
              <a:rPr lang="zh-TW" altLang="en-US" sz="800" dirty="0"/>
              <a:t>           三、從事製造或使用甲類物質者，應具有預防該物質引起危害健康之必要</a:t>
            </a:r>
          </a:p>
          <a:p>
            <a:pPr>
              <a:lnSpc>
                <a:spcPct val="80000"/>
              </a:lnSpc>
            </a:pPr>
            <a:r>
              <a:rPr lang="zh-TW" altLang="en-US" sz="800" dirty="0"/>
              <a:t>               知識。</a:t>
            </a:r>
          </a:p>
          <a:p>
            <a:pPr>
              <a:lnSpc>
                <a:spcPct val="80000"/>
              </a:lnSpc>
            </a:pPr>
            <a:r>
              <a:rPr lang="zh-TW" altLang="en-US" sz="800" dirty="0"/>
              <a:t>           四、儲存甲類物質時，應採用不漏洩、不溢出等之堅固容器，並應依危險</a:t>
            </a:r>
          </a:p>
          <a:p>
            <a:pPr>
              <a:lnSpc>
                <a:spcPct val="80000"/>
              </a:lnSpc>
            </a:pPr>
            <a:r>
              <a:rPr lang="zh-TW" altLang="en-US" sz="800" dirty="0"/>
              <a:t>               性化學品標示及通識規則規定予以標示。</a:t>
            </a:r>
          </a:p>
          <a:p>
            <a:pPr>
              <a:lnSpc>
                <a:spcPct val="80000"/>
              </a:lnSpc>
            </a:pPr>
            <a:r>
              <a:rPr lang="zh-TW" altLang="en-US" sz="800" dirty="0"/>
              <a:t>           五、甲類物質應保管於一定之場所，並將其意旨揭示於顯明易見之處。</a:t>
            </a:r>
          </a:p>
          <a:p>
            <a:pPr>
              <a:lnSpc>
                <a:spcPct val="80000"/>
              </a:lnSpc>
            </a:pPr>
            <a:r>
              <a:rPr lang="zh-TW" altLang="en-US" sz="800" dirty="0"/>
              <a:t>           六、供給從事製造或使用甲類物質之勞工使用不浸透性防護圍巾及防護手</a:t>
            </a:r>
          </a:p>
          <a:p>
            <a:pPr>
              <a:lnSpc>
                <a:spcPct val="80000"/>
              </a:lnSpc>
            </a:pPr>
            <a:r>
              <a:rPr lang="zh-TW" altLang="en-US" sz="800" dirty="0"/>
              <a:t>               套等個人防護具。</a:t>
            </a:r>
          </a:p>
          <a:p>
            <a:pPr>
              <a:lnSpc>
                <a:spcPct val="80000"/>
              </a:lnSpc>
            </a:pPr>
            <a:r>
              <a:rPr lang="zh-TW" altLang="en-US" sz="800" dirty="0"/>
              <a:t>           七、製造場所應禁止與該作業無關之人員進入，並將其意旨揭示於顯明易</a:t>
            </a:r>
          </a:p>
          <a:p>
            <a:pPr>
              <a:lnSpc>
                <a:spcPct val="80000"/>
              </a:lnSpc>
            </a:pPr>
            <a:r>
              <a:rPr lang="zh-TW" altLang="en-US" sz="800" dirty="0"/>
              <a:t>               見之處。</a:t>
            </a:r>
            <a:endParaRPr lang="en-US" altLang="zh-TW" sz="800" dirty="0"/>
          </a:p>
          <a:p>
            <a:pPr>
              <a:lnSpc>
                <a:spcPct val="80000"/>
              </a:lnSpc>
            </a:pPr>
            <a:endParaRPr lang="en-US" altLang="zh-TW" sz="800" dirty="0"/>
          </a:p>
          <a:p>
            <a:pPr>
              <a:lnSpc>
                <a:spcPct val="80000"/>
              </a:lnSpc>
            </a:pPr>
            <a:r>
              <a:rPr lang="zh-TW" altLang="en-US" sz="800" dirty="0"/>
              <a:t>第 </a:t>
            </a:r>
            <a:r>
              <a:rPr lang="en-US" altLang="zh-TW" sz="800" dirty="0"/>
              <a:t>13 </a:t>
            </a:r>
            <a:r>
              <a:rPr lang="zh-TW" altLang="en-US" sz="800" dirty="0"/>
              <a:t>條 　 雇主使勞工處置、使用乙類物質，將乙類物質投入容器、自容器取出或投入反應槽等之作業時，應於該作業場所設置可密閉各該物質之氣體、蒸氣或粉塵發生源之密閉設備或使用包圍型氣罩之局部排氣裝置。</a:t>
            </a:r>
          </a:p>
          <a:p>
            <a:pPr>
              <a:lnSpc>
                <a:spcPct val="80000"/>
              </a:lnSpc>
            </a:pPr>
            <a:r>
              <a:rPr lang="zh-TW" altLang="en-US" sz="800" dirty="0"/>
              <a:t>例</a:t>
            </a:r>
            <a:r>
              <a:rPr lang="en-US" altLang="zh-TW" sz="800" dirty="0"/>
              <a:t>:</a:t>
            </a:r>
            <a:r>
              <a:rPr lang="zh-TW" altLang="en-US" sz="800" dirty="0"/>
              <a:t>乙類物質，如三氯甲苯，及含有三氯甲苯占其重量超過百分之○．五之混合物</a:t>
            </a:r>
          </a:p>
          <a:p>
            <a:pPr>
              <a:lnSpc>
                <a:spcPct val="80000"/>
              </a:lnSpc>
            </a:pPr>
            <a:r>
              <a:rPr lang="zh-TW" altLang="en-US" sz="800" dirty="0"/>
              <a:t>第 </a:t>
            </a:r>
            <a:r>
              <a:rPr lang="en-US" altLang="zh-TW" sz="800" dirty="0"/>
              <a:t>16 </a:t>
            </a:r>
            <a:r>
              <a:rPr lang="zh-TW" altLang="en-US" sz="800" dirty="0"/>
              <a:t>條 　 雇主對散布有丙類第一種物質或丙類第三種物質之氣體、蒸氣或粉塵之室內作業場所，應於各該發生源設置密閉設備或局部排氣裝置。但設置該項設備顯有困難或為臨時性作業者，不在此限。</a:t>
            </a:r>
          </a:p>
          <a:p>
            <a:pPr>
              <a:lnSpc>
                <a:spcPct val="80000"/>
              </a:lnSpc>
            </a:pPr>
            <a:r>
              <a:rPr lang="zh-TW" altLang="en-US" sz="800" dirty="0"/>
              <a:t>依前項但書規定未設密閉設備或局部排氣裝置時，應設整體換氣裝置或將各該物質充分濕潤成泥狀或溶解於溶劑中者，危害勞工健康之程度者。</a:t>
            </a:r>
          </a:p>
          <a:p>
            <a:pPr>
              <a:lnSpc>
                <a:spcPct val="80000"/>
              </a:lnSpc>
            </a:pPr>
            <a:r>
              <a:rPr lang="zh-TW" altLang="en-US" sz="800" dirty="0"/>
              <a:t>例</a:t>
            </a:r>
            <a:r>
              <a:rPr lang="en-US" altLang="zh-TW" sz="800" dirty="0"/>
              <a:t>:</a:t>
            </a:r>
            <a:r>
              <a:rPr lang="zh-TW" altLang="en-US" sz="800" dirty="0"/>
              <a:t>丙類第一種物質，硫化氫，含有硫化氫占其重量超過百分之一之混合物</a:t>
            </a:r>
            <a:endParaRPr lang="en-US" altLang="zh-TW" sz="800" dirty="0"/>
          </a:p>
          <a:p>
            <a:pPr>
              <a:lnSpc>
                <a:spcPct val="80000"/>
              </a:lnSpc>
            </a:pPr>
            <a:r>
              <a:rPr lang="zh-TW" altLang="en-US" sz="800" dirty="0"/>
              <a:t>第 </a:t>
            </a:r>
            <a:r>
              <a:rPr lang="en-US" altLang="zh-TW" sz="800" dirty="0"/>
              <a:t>16-1 </a:t>
            </a:r>
            <a:r>
              <a:rPr lang="zh-TW" altLang="en-US" sz="800" dirty="0"/>
              <a:t>條 第十三條、第十四條及前條應設置之控制設備，應依特定化學物質之健康危害分類、散布狀況及使用量等情形，評估風險等級，並依風險等級選擇有效之控制設備。</a:t>
            </a:r>
            <a:endParaRPr lang="en-US" altLang="zh-TW" sz="800" dirty="0"/>
          </a:p>
          <a:p>
            <a:pPr>
              <a:lnSpc>
                <a:spcPct val="80000"/>
              </a:lnSpc>
            </a:pPr>
            <a:endParaRPr lang="zh-TW" altLang="en-US" sz="800" dirty="0"/>
          </a:p>
          <a:p>
            <a:pPr>
              <a:lnSpc>
                <a:spcPct val="80000"/>
              </a:lnSpc>
            </a:pPr>
            <a:r>
              <a:rPr lang="zh-TW" altLang="en-US" sz="800" dirty="0"/>
              <a:t>第 </a:t>
            </a:r>
            <a:r>
              <a:rPr lang="en-US" altLang="zh-TW" sz="800" dirty="0"/>
              <a:t>17 </a:t>
            </a:r>
            <a:r>
              <a:rPr lang="zh-TW" altLang="en-US" sz="800" dirty="0"/>
              <a:t>條 　 雇主依本標準規定設置之局部排氣裝置，依下列規定：</a:t>
            </a:r>
          </a:p>
          <a:p>
            <a:pPr>
              <a:lnSpc>
                <a:spcPct val="80000"/>
              </a:lnSpc>
            </a:pPr>
            <a:r>
              <a:rPr lang="zh-TW" altLang="en-US" sz="800" dirty="0"/>
              <a:t>一、氣罩應置於每一氣體、蒸氣或粉塵發生源；如為外裝型或接受型之氣罩，則應接近各該發生源設置。</a:t>
            </a:r>
          </a:p>
          <a:p>
            <a:pPr>
              <a:lnSpc>
                <a:spcPct val="80000"/>
              </a:lnSpc>
            </a:pPr>
            <a:r>
              <a:rPr lang="zh-TW" altLang="en-US" sz="800" dirty="0"/>
              <a:t>二、應儘量縮短導管長度、減少彎曲數目，且應於適當處所設置易於清掃之清潔口與測定孔。</a:t>
            </a:r>
          </a:p>
          <a:p>
            <a:pPr>
              <a:lnSpc>
                <a:spcPct val="80000"/>
              </a:lnSpc>
            </a:pPr>
            <a:r>
              <a:rPr lang="zh-TW" altLang="en-US" sz="800" dirty="0"/>
              <a:t>三、設置有除塵裝置或廢氣處理裝置者，其排氣機應置於各該裝置之後。</a:t>
            </a:r>
          </a:p>
          <a:p>
            <a:pPr>
              <a:lnSpc>
                <a:spcPct val="80000"/>
              </a:lnSpc>
            </a:pPr>
            <a:r>
              <a:rPr lang="zh-TW" altLang="en-US" sz="800" dirty="0"/>
              <a:t>    但所吸引之氣體、蒸氣或粉塵無爆炸之虞且不致腐蝕該排氣機者，不在此限。</a:t>
            </a:r>
          </a:p>
          <a:p>
            <a:pPr>
              <a:lnSpc>
                <a:spcPct val="80000"/>
              </a:lnSpc>
            </a:pPr>
            <a:r>
              <a:rPr lang="zh-TW" altLang="en-US" sz="800" dirty="0"/>
              <a:t>四、排氣口應置於室外。</a:t>
            </a:r>
          </a:p>
          <a:p>
            <a:pPr>
              <a:lnSpc>
                <a:spcPct val="80000"/>
              </a:lnSpc>
            </a:pPr>
            <a:r>
              <a:rPr lang="zh-TW" altLang="en-US" sz="800" dirty="0"/>
              <a:t>五、於製造或處置特定化學物質之作業時間內有效運轉，降低空氣中有害物濃度。</a:t>
            </a:r>
          </a:p>
          <a:p>
            <a:pPr>
              <a:lnSpc>
                <a:spcPct val="80000"/>
              </a:lnSpc>
            </a:pPr>
            <a:r>
              <a:rPr lang="zh-TW" altLang="en-US" sz="800" dirty="0"/>
              <a:t>第 </a:t>
            </a:r>
            <a:r>
              <a:rPr lang="en-US" altLang="zh-TW" sz="800" dirty="0"/>
              <a:t>47 </a:t>
            </a:r>
            <a:r>
              <a:rPr lang="zh-TW" altLang="en-US" sz="800" dirty="0"/>
              <a:t>條 　 雇主不得使勞工從事以苯等為溶劑之作業。但作業設備為密閉設備或採用不使勞工直接與苯等接觸並設置包圍型局部排氣裝置者，不在此限。</a:t>
            </a:r>
          </a:p>
          <a:p>
            <a:pPr>
              <a:lnSpc>
                <a:spcPct val="80000"/>
              </a:lnSpc>
            </a:pPr>
            <a:endParaRPr lang="zh-TW" altLang="en-US" sz="800" dirty="0"/>
          </a:p>
          <a:p>
            <a:pPr>
              <a:lnSpc>
                <a:spcPct val="80000"/>
              </a:lnSpc>
            </a:pPr>
            <a:r>
              <a:rPr lang="zh-TW" altLang="en-US" sz="1000" b="1" dirty="0"/>
              <a:t>職業安全衛生設施規則</a:t>
            </a:r>
            <a:r>
              <a:rPr lang="en-US" altLang="zh-TW" sz="1000" b="1" dirty="0"/>
              <a:t>(103.7.1)</a:t>
            </a:r>
          </a:p>
          <a:p>
            <a:pPr>
              <a:lnSpc>
                <a:spcPct val="80000"/>
              </a:lnSpc>
            </a:pPr>
            <a:r>
              <a:rPr lang="zh-TW" altLang="zh-TW" sz="1000" dirty="0"/>
              <a:t>第</a:t>
            </a:r>
            <a:r>
              <a:rPr lang="en-US" altLang="zh-TW" sz="1000" dirty="0"/>
              <a:t> 297-1 </a:t>
            </a:r>
            <a:r>
              <a:rPr lang="zh-TW" altLang="zh-TW" sz="1000" dirty="0"/>
              <a:t>條 　 雇主對於工作場所有生物病原體危害之虞者，應採取下列感染預防措施：</a:t>
            </a:r>
          </a:p>
          <a:p>
            <a:pPr>
              <a:lnSpc>
                <a:spcPct val="80000"/>
              </a:lnSpc>
            </a:pPr>
            <a:r>
              <a:rPr lang="zh-TW" altLang="zh-TW" sz="1000" dirty="0"/>
              <a:t>一、危害暴露範圍之確認。</a:t>
            </a:r>
            <a:r>
              <a:rPr lang="en-US" altLang="zh-TW" sz="1000" dirty="0"/>
              <a:t> </a:t>
            </a:r>
            <a:endParaRPr lang="zh-TW" altLang="zh-TW" sz="1000" dirty="0"/>
          </a:p>
          <a:p>
            <a:pPr>
              <a:lnSpc>
                <a:spcPct val="80000"/>
              </a:lnSpc>
            </a:pPr>
            <a:r>
              <a:rPr lang="zh-TW" altLang="zh-TW" sz="1000" dirty="0"/>
              <a:t>二、相關機械、設備、器具等之管理及檢點。</a:t>
            </a:r>
            <a:r>
              <a:rPr lang="en-US" altLang="zh-TW" sz="1000" dirty="0"/>
              <a:t> </a:t>
            </a:r>
            <a:endParaRPr lang="zh-TW" altLang="zh-TW" sz="1000" dirty="0"/>
          </a:p>
          <a:p>
            <a:pPr>
              <a:lnSpc>
                <a:spcPct val="80000"/>
              </a:lnSpc>
            </a:pPr>
            <a:r>
              <a:rPr lang="zh-TW" altLang="zh-TW" sz="1000" dirty="0"/>
              <a:t>三、警告傳達及標示。</a:t>
            </a:r>
            <a:r>
              <a:rPr lang="en-US" altLang="zh-TW" sz="1000" dirty="0"/>
              <a:t> </a:t>
            </a:r>
            <a:endParaRPr lang="zh-TW" altLang="zh-TW" sz="1000" dirty="0"/>
          </a:p>
          <a:p>
            <a:pPr>
              <a:lnSpc>
                <a:spcPct val="80000"/>
              </a:lnSpc>
            </a:pPr>
            <a:r>
              <a:rPr lang="zh-TW" altLang="zh-TW" sz="1000" dirty="0"/>
              <a:t>四、健康管理。</a:t>
            </a:r>
            <a:r>
              <a:rPr lang="en-US" altLang="zh-TW" sz="1000" dirty="0"/>
              <a:t> </a:t>
            </a:r>
            <a:endParaRPr lang="zh-TW" altLang="zh-TW" sz="1000" dirty="0"/>
          </a:p>
          <a:p>
            <a:pPr>
              <a:lnSpc>
                <a:spcPct val="80000"/>
              </a:lnSpc>
            </a:pPr>
            <a:r>
              <a:rPr lang="zh-TW" altLang="zh-TW" sz="1000" dirty="0"/>
              <a:t>五、感染預防作業標準。</a:t>
            </a:r>
            <a:r>
              <a:rPr lang="en-US" altLang="zh-TW" sz="1000" dirty="0"/>
              <a:t> </a:t>
            </a:r>
            <a:endParaRPr lang="zh-TW" altLang="zh-TW" sz="1000" dirty="0"/>
          </a:p>
          <a:p>
            <a:pPr>
              <a:lnSpc>
                <a:spcPct val="80000"/>
              </a:lnSpc>
            </a:pPr>
            <a:r>
              <a:rPr lang="zh-TW" altLang="zh-TW" sz="1000" b="1" dirty="0"/>
              <a:t>六、感染預防教育訓練。</a:t>
            </a:r>
            <a:r>
              <a:rPr lang="en-US" altLang="zh-TW" sz="1000" b="1" dirty="0"/>
              <a:t> </a:t>
            </a:r>
            <a:endParaRPr lang="zh-TW" altLang="zh-TW" sz="1000" dirty="0"/>
          </a:p>
          <a:p>
            <a:pPr>
              <a:lnSpc>
                <a:spcPct val="80000"/>
              </a:lnSpc>
            </a:pPr>
            <a:r>
              <a:rPr lang="zh-TW" altLang="zh-TW" sz="1000" dirty="0"/>
              <a:t>七、扎傷事故之防治。</a:t>
            </a:r>
            <a:r>
              <a:rPr lang="en-US" altLang="zh-TW" sz="1000" dirty="0"/>
              <a:t> </a:t>
            </a:r>
            <a:endParaRPr lang="zh-TW" altLang="zh-TW" sz="1000" dirty="0"/>
          </a:p>
          <a:p>
            <a:pPr>
              <a:lnSpc>
                <a:spcPct val="80000"/>
              </a:lnSpc>
            </a:pPr>
            <a:r>
              <a:rPr lang="zh-TW" altLang="zh-TW" sz="1000" dirty="0"/>
              <a:t>八、個人防護具之採購、管理及配戴演練。</a:t>
            </a:r>
            <a:r>
              <a:rPr lang="en-US" altLang="zh-TW" sz="1000" dirty="0"/>
              <a:t> </a:t>
            </a:r>
            <a:endParaRPr lang="zh-TW" altLang="zh-TW" sz="1000" dirty="0"/>
          </a:p>
          <a:p>
            <a:pPr>
              <a:lnSpc>
                <a:spcPct val="80000"/>
              </a:lnSpc>
            </a:pPr>
            <a:r>
              <a:rPr lang="zh-TW" altLang="zh-TW" sz="1000" dirty="0"/>
              <a:t>九、緊急應變。</a:t>
            </a:r>
            <a:r>
              <a:rPr lang="en-US" altLang="zh-TW" sz="1000" dirty="0"/>
              <a:t> </a:t>
            </a:r>
            <a:endParaRPr lang="zh-TW" altLang="zh-TW" sz="1000" dirty="0"/>
          </a:p>
          <a:p>
            <a:pPr>
              <a:lnSpc>
                <a:spcPct val="80000"/>
              </a:lnSpc>
            </a:pPr>
            <a:r>
              <a:rPr lang="zh-TW" altLang="zh-TW" sz="1000" dirty="0"/>
              <a:t>十、感染事故之報告、調查、評估、統計、追蹤、隱私權維護及紀錄。</a:t>
            </a:r>
            <a:r>
              <a:rPr lang="en-US" altLang="zh-TW" sz="1000" dirty="0"/>
              <a:t> </a:t>
            </a:r>
            <a:endParaRPr lang="zh-TW" altLang="zh-TW" sz="1000" dirty="0"/>
          </a:p>
          <a:p>
            <a:pPr>
              <a:lnSpc>
                <a:spcPct val="80000"/>
              </a:lnSpc>
            </a:pPr>
            <a:r>
              <a:rPr lang="zh-TW" altLang="zh-TW" sz="1000" dirty="0"/>
              <a:t>十一、感染預防之績效檢討及修正。</a:t>
            </a:r>
            <a:r>
              <a:rPr lang="en-US" altLang="zh-TW" sz="1000" dirty="0"/>
              <a:t> </a:t>
            </a:r>
            <a:endParaRPr lang="zh-TW" altLang="zh-TW" sz="1000" dirty="0"/>
          </a:p>
          <a:p>
            <a:pPr>
              <a:lnSpc>
                <a:spcPct val="80000"/>
              </a:lnSpc>
            </a:pPr>
            <a:r>
              <a:rPr lang="zh-TW" altLang="zh-TW" sz="1000" dirty="0"/>
              <a:t>十二、其他經中央主管機關指定者。</a:t>
            </a:r>
            <a:r>
              <a:rPr lang="en-US" altLang="zh-TW" sz="1000" dirty="0"/>
              <a:t> </a:t>
            </a:r>
            <a:endParaRPr lang="zh-TW" altLang="zh-TW" sz="1000" dirty="0"/>
          </a:p>
          <a:p>
            <a:pPr>
              <a:lnSpc>
                <a:spcPct val="80000"/>
              </a:lnSpc>
            </a:pPr>
            <a:r>
              <a:rPr lang="zh-TW" altLang="zh-TW" sz="1000" dirty="0"/>
              <a:t>前項預防措施於醫療保健服務業，應增列勞工工作前預防感染之預防注射等事項。</a:t>
            </a:r>
          </a:p>
          <a:p>
            <a:pPr>
              <a:lnSpc>
                <a:spcPct val="80000"/>
              </a:lnSpc>
            </a:pPr>
            <a:r>
              <a:rPr lang="zh-TW" altLang="zh-TW" sz="1000" dirty="0"/>
              <a:t>前二項之預防措施，應依作業環境特性，訂定實施計畫及將執行紀錄留存三年，於僱用勞工人數在三十人以下之事業單位，得以執行紀錄或文件代替。</a:t>
            </a:r>
          </a:p>
          <a:p>
            <a:pPr eaLnBrk="1" hangingPunct="1">
              <a:lnSpc>
                <a:spcPct val="80000"/>
              </a:lnSpc>
            </a:pPr>
            <a:endParaRPr lang="en-US" altLang="zh-TW" sz="500" dirty="0"/>
          </a:p>
        </p:txBody>
      </p:sp>
    </p:spTree>
    <p:extLst>
      <p:ext uri="{BB962C8B-B14F-4D97-AF65-F5344CB8AC3E}">
        <p14:creationId xmlns:p14="http://schemas.microsoft.com/office/powerpoint/2010/main" val="3154786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D231237-D4E5-45A2-9FD9-773F51587658}" type="slidenum">
              <a:rPr lang="en-US" altLang="zh-TW" sz="1200">
                <a:ea typeface="標楷體" panose="03000509000000000000" pitchFamily="65" charset="-120"/>
              </a:rPr>
              <a:pPr algn="r"/>
              <a:t>46</a:t>
            </a:fld>
            <a:endParaRPr lang="en-US" altLang="zh-TW" sz="1200" dirty="0">
              <a:ea typeface="標楷體" panose="03000509000000000000" pitchFamily="65" charset="-12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zh-TW" altLang="en-US" b="1" dirty="0"/>
              <a:t>重點提示</a:t>
            </a:r>
            <a:r>
              <a:rPr lang="en-US" altLang="zh-TW" b="1" dirty="0"/>
              <a:t>:</a:t>
            </a:r>
          </a:p>
          <a:p>
            <a:pPr eaLnBrk="1" hangingPunct="1"/>
            <a:r>
              <a:rPr lang="en-US" altLang="zh-TW" dirty="0"/>
              <a:t>1.</a:t>
            </a:r>
            <a:r>
              <a:rPr lang="zh-TW" altLang="en-US" dirty="0"/>
              <a:t>必須養成在通風櫥、通氣櫃或有局部排氣設備裝置等場所使用操作毒性物質的良好習慣！</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2.</a:t>
            </a:r>
            <a:r>
              <a:rPr lang="zh-TW" altLang="en-US" dirty="0"/>
              <a:t>排氣櫃等局部排氣裝置依職業安全衛生管理辦法 </a:t>
            </a:r>
            <a:r>
              <a:rPr lang="en-US" altLang="zh-TW" strike="sngStrike" dirty="0"/>
              <a:t>(103.06.26</a:t>
            </a:r>
            <a:r>
              <a:rPr lang="en-US" altLang="zh-TW" b="0" strike="sngStrike" dirty="0"/>
              <a:t>)</a:t>
            </a:r>
            <a:r>
              <a:rPr lang="en-US" altLang="zh-TW" b="0" strike="noStrike" dirty="0"/>
              <a:t>(</a:t>
            </a:r>
            <a:r>
              <a:rPr lang="en-US" altLang="zh-TW" b="0" dirty="0"/>
              <a:t>105.2.29)</a:t>
            </a:r>
            <a:r>
              <a:rPr lang="zh-TW" altLang="en-US" dirty="0"/>
              <a:t>須</a:t>
            </a:r>
            <a:r>
              <a:rPr lang="zh-TW" altLang="en-US" b="1" dirty="0"/>
              <a:t>每年</a:t>
            </a:r>
            <a:r>
              <a:rPr lang="zh-TW" altLang="en-US" dirty="0"/>
              <a:t>進行詳細檢驗</a:t>
            </a:r>
            <a:r>
              <a:rPr lang="en-US" altLang="zh-TW" dirty="0"/>
              <a:t>(</a:t>
            </a:r>
            <a:r>
              <a:rPr lang="zh-TW" altLang="en-US" dirty="0"/>
              <a:t>項目請見下方法條</a:t>
            </a:r>
            <a:r>
              <a:rPr lang="en-US" altLang="zh-TW" dirty="0"/>
              <a:t>)</a:t>
            </a:r>
            <a:r>
              <a:rPr lang="zh-TW" altLang="en-US" dirty="0"/>
              <a:t>，但在各校自訂的實驗室自動檢查規定中，簡單的檢查可能是每半年或每個月一次，也有學校規定需每日檢查，請同學依照自己學校的規定辦理。</a:t>
            </a:r>
          </a:p>
          <a:p>
            <a:pPr eaLnBrk="1" hangingPunct="1"/>
            <a:endParaRPr lang="zh-TW" altLang="en-US" dirty="0"/>
          </a:p>
          <a:p>
            <a:pPr eaLnBrk="1" hangingPunct="1"/>
            <a:r>
              <a:rPr lang="zh-TW" altLang="en-US" dirty="0"/>
              <a:t>補充說明</a:t>
            </a:r>
            <a:r>
              <a:rPr lang="en-US" altLang="zh-TW" dirty="0"/>
              <a:t>:</a:t>
            </a:r>
            <a:endParaRPr lang="en-US" altLang="zh-TW" b="1" dirty="0"/>
          </a:p>
          <a:p>
            <a:pPr eaLnBrk="1" hangingPunct="1"/>
            <a:r>
              <a:rPr lang="zh-TW" altLang="en-US" b="1" dirty="0"/>
              <a:t>原有的投影片內容</a:t>
            </a:r>
          </a:p>
          <a:p>
            <a:pPr eaLnBrk="1">
              <a:lnSpc>
                <a:spcPct val="110000"/>
              </a:lnSpc>
              <a:spcBef>
                <a:spcPct val="10000"/>
              </a:spcBef>
              <a:spcAft>
                <a:spcPct val="10000"/>
              </a:spcAft>
            </a:pPr>
            <a:r>
              <a:rPr lang="zh-TW" altLang="en-US" sz="1000" dirty="0"/>
              <a:t>設置之密閉設備、局部排氣裝置或整體換氣裝置，</a:t>
            </a:r>
            <a:r>
              <a:rPr lang="zh-TW" altLang="en-US" sz="1000" dirty="0">
                <a:solidFill>
                  <a:srgbClr val="FF0000"/>
                </a:solidFill>
              </a:rPr>
              <a:t>應由專業人員設計</a:t>
            </a:r>
            <a:r>
              <a:rPr lang="zh-TW" altLang="en-US" sz="1000" dirty="0"/>
              <a:t>，並維持其性能。</a:t>
            </a:r>
          </a:p>
          <a:p>
            <a:pPr eaLnBrk="1">
              <a:lnSpc>
                <a:spcPct val="110000"/>
              </a:lnSpc>
              <a:spcBef>
                <a:spcPct val="10000"/>
              </a:spcBef>
              <a:spcAft>
                <a:spcPct val="10000"/>
              </a:spcAft>
            </a:pPr>
            <a:r>
              <a:rPr lang="zh-TW" altLang="en-US" sz="1000" dirty="0"/>
              <a:t>局部排氣裝置、空氣清淨裝置及吹吸型換氣裝置應</a:t>
            </a:r>
            <a:r>
              <a:rPr lang="zh-TW" altLang="en-US" sz="1000" dirty="0">
                <a:solidFill>
                  <a:srgbClr val="FF0000"/>
                </a:solidFill>
              </a:rPr>
              <a:t>每年定期實施檢查</a:t>
            </a:r>
            <a:r>
              <a:rPr lang="zh-TW" altLang="en-US" sz="1000" dirty="0"/>
              <a:t>。</a:t>
            </a:r>
          </a:p>
          <a:p>
            <a:pPr eaLnBrk="1">
              <a:lnSpc>
                <a:spcPct val="110000"/>
              </a:lnSpc>
              <a:spcBef>
                <a:spcPct val="10000"/>
              </a:spcBef>
              <a:spcAft>
                <a:spcPct val="10000"/>
              </a:spcAft>
            </a:pPr>
            <a:r>
              <a:rPr lang="zh-TW" altLang="en-US" sz="1000" dirty="0"/>
              <a:t>通風系統</a:t>
            </a:r>
            <a:r>
              <a:rPr lang="zh-TW" altLang="en-US" sz="1000" dirty="0">
                <a:solidFill>
                  <a:srgbClr val="FF0000"/>
                </a:solidFill>
              </a:rPr>
              <a:t>性能檢點 </a:t>
            </a:r>
            <a:r>
              <a:rPr lang="en-US" altLang="zh-TW" sz="1000" dirty="0"/>
              <a:t>-- </a:t>
            </a:r>
            <a:r>
              <a:rPr lang="zh-TW" altLang="en-US" sz="1000" dirty="0"/>
              <a:t>外觀（灰塵，馬達轉速，破損脫落，性能（</a:t>
            </a:r>
            <a:r>
              <a:rPr lang="zh-TW" altLang="en-US" sz="1000" dirty="0">
                <a:solidFill>
                  <a:srgbClr val="FF0000"/>
                </a:solidFill>
              </a:rPr>
              <a:t>風速</a:t>
            </a:r>
            <a:r>
              <a:rPr lang="zh-TW" altLang="en-US" sz="1000" dirty="0"/>
              <a:t>，</a:t>
            </a:r>
            <a:r>
              <a:rPr lang="zh-TW" altLang="en-US" sz="1000" dirty="0">
                <a:solidFill>
                  <a:srgbClr val="FF0000"/>
                </a:solidFill>
              </a:rPr>
              <a:t>壓力損失</a:t>
            </a:r>
            <a:r>
              <a:rPr lang="zh-TW" altLang="en-US" sz="1000" dirty="0"/>
              <a:t>）。</a:t>
            </a:r>
          </a:p>
          <a:p>
            <a:pPr eaLnBrk="1">
              <a:lnSpc>
                <a:spcPct val="110000"/>
              </a:lnSpc>
              <a:spcBef>
                <a:spcPct val="10000"/>
              </a:spcBef>
              <a:spcAft>
                <a:spcPct val="10000"/>
              </a:spcAft>
            </a:pPr>
            <a:r>
              <a:rPr lang="zh-TW" altLang="en-US" sz="1000" dirty="0"/>
              <a:t>通風系統</a:t>
            </a:r>
            <a:r>
              <a:rPr lang="zh-TW" altLang="en-US" sz="1000" dirty="0">
                <a:solidFill>
                  <a:srgbClr val="FF0000"/>
                </a:solidFill>
              </a:rPr>
              <a:t>定期維護</a:t>
            </a:r>
            <a:r>
              <a:rPr lang="zh-TW" altLang="en-US" sz="1000" dirty="0"/>
              <a:t> </a:t>
            </a:r>
            <a:r>
              <a:rPr lang="en-US" altLang="zh-TW" sz="1000" dirty="0"/>
              <a:t>-- </a:t>
            </a:r>
            <a:r>
              <a:rPr lang="zh-TW" altLang="en-US" sz="1000" dirty="0"/>
              <a:t>通風管道阻塞，污染防制設備失效，損壞修護。</a:t>
            </a:r>
          </a:p>
          <a:p>
            <a:pPr eaLnBrk="1" hangingPunct="1"/>
            <a:endParaRPr lang="zh-TW" altLang="en-US" b="1" dirty="0"/>
          </a:p>
          <a:p>
            <a:pPr eaLnBrk="1" hangingPunct="1"/>
            <a:r>
              <a:rPr lang="zh-TW" altLang="en-US" b="1" dirty="0"/>
              <a:t>特定化學物質危害預防標準</a:t>
            </a:r>
            <a:r>
              <a:rPr lang="en-US" altLang="zh-TW" b="1" strike="sngStrike" dirty="0"/>
              <a:t>(103.6.25)</a:t>
            </a:r>
            <a:r>
              <a:rPr lang="en-US" altLang="zh-TW" b="1" dirty="0"/>
              <a:t>(105.1.30)</a:t>
            </a:r>
          </a:p>
          <a:p>
            <a:pPr eaLnBrk="1" hangingPunct="1"/>
            <a:r>
              <a:rPr lang="zh-TW" altLang="en-US" dirty="0"/>
              <a:t>第 </a:t>
            </a:r>
            <a:r>
              <a:rPr lang="en-US" altLang="zh-TW" dirty="0"/>
              <a:t>38 </a:t>
            </a:r>
            <a:r>
              <a:rPr lang="zh-TW" altLang="en-US" dirty="0"/>
              <a:t>條 　 雇主設置之密閉設備、局部排氣裝置或整體換氣裝置，應由專業人員妥為設計，並維持其性能。</a:t>
            </a:r>
          </a:p>
          <a:p>
            <a:pPr eaLnBrk="1" hangingPunct="1"/>
            <a:endParaRPr lang="zh-TW" altLang="en-US" dirty="0"/>
          </a:p>
          <a:p>
            <a:pPr eaLnBrk="1" hangingPunct="1"/>
            <a:r>
              <a:rPr lang="zh-TW" altLang="en-US" b="1" dirty="0"/>
              <a:t>有機溶劑中毒預防規則</a:t>
            </a:r>
            <a:r>
              <a:rPr lang="en-US" altLang="zh-TW" b="1" dirty="0"/>
              <a:t>(103.6.25)</a:t>
            </a:r>
          </a:p>
          <a:p>
            <a:pPr eaLnBrk="1" hangingPunct="1"/>
            <a:r>
              <a:rPr lang="zh-TW" altLang="en-US" dirty="0"/>
              <a:t>第 </a:t>
            </a:r>
            <a:r>
              <a:rPr lang="en-US" altLang="zh-TW" dirty="0"/>
              <a:t>17 </a:t>
            </a:r>
            <a:r>
              <a:rPr lang="zh-TW" altLang="en-US" dirty="0"/>
              <a:t>條 　 雇主設置之密閉設備、局部排氣裝置、吹吸型換氣裝置或整體換氣裝置，應由專業人員妥為設計，並維持其有效性能 </a:t>
            </a:r>
          </a:p>
          <a:p>
            <a:pPr eaLnBrk="1" hangingPunct="1"/>
            <a:endParaRPr lang="zh-TW" altLang="en-US" dirty="0"/>
          </a:p>
          <a:p>
            <a:pPr eaLnBrk="1" hangingPunct="1"/>
            <a:r>
              <a:rPr lang="zh-TW" altLang="en-US" b="1" dirty="0"/>
              <a:t>職業安全衛生管理</a:t>
            </a:r>
            <a:r>
              <a:rPr lang="zh-TW" altLang="en-US" b="1" strike="sngStrike" dirty="0"/>
              <a:t>辦法 </a:t>
            </a:r>
            <a:r>
              <a:rPr lang="en-US" altLang="zh-TW" b="1" strike="sngStrike" dirty="0"/>
              <a:t>(103.06.26)</a:t>
            </a:r>
            <a:r>
              <a:rPr lang="en-US" altLang="zh-TW" b="1" dirty="0"/>
              <a:t>(105.2.19)</a:t>
            </a:r>
          </a:p>
          <a:p>
            <a:pPr eaLnBrk="1" hangingPunct="1"/>
            <a:r>
              <a:rPr lang="zh-TW" altLang="en-US" dirty="0"/>
              <a:t>第 </a:t>
            </a:r>
            <a:r>
              <a:rPr lang="en-US" altLang="zh-TW" dirty="0"/>
              <a:t>40 </a:t>
            </a:r>
            <a:r>
              <a:rPr lang="zh-TW" altLang="en-US" dirty="0"/>
              <a:t>條 　 雇主對局部排氣裝置、空氣清淨裝置及吹吸型換氣裝置應每年依下列規定定期實施檢查一次：</a:t>
            </a:r>
          </a:p>
          <a:p>
            <a:r>
              <a:rPr lang="zh-TW" altLang="en-US" dirty="0"/>
              <a:t>一、氣罩、導管及排氣機之磨損、腐蝕、凹凸及其他損害之狀況及程度。</a:t>
            </a:r>
          </a:p>
          <a:p>
            <a:r>
              <a:rPr lang="zh-TW" altLang="en-US" dirty="0"/>
              <a:t>二、導管或排氣機之塵埃聚積狀況。</a:t>
            </a:r>
          </a:p>
          <a:p>
            <a:r>
              <a:rPr lang="zh-TW" altLang="en-US" dirty="0"/>
              <a:t>三、排氣機之注油潤滑狀況。</a:t>
            </a:r>
          </a:p>
          <a:p>
            <a:r>
              <a:rPr lang="zh-TW" altLang="en-US" dirty="0"/>
              <a:t>四、導管接觸部分之狀況。</a:t>
            </a:r>
          </a:p>
          <a:p>
            <a:r>
              <a:rPr lang="zh-TW" altLang="en-US" dirty="0"/>
              <a:t>五、連接電動機與排氣機之皮帶之鬆弛狀況。</a:t>
            </a:r>
          </a:p>
          <a:p>
            <a:r>
              <a:rPr lang="zh-TW" altLang="en-US" dirty="0"/>
              <a:t>六、吸氣及排氣之能力。</a:t>
            </a:r>
          </a:p>
          <a:p>
            <a:r>
              <a:rPr lang="zh-TW" altLang="en-US" dirty="0"/>
              <a:t>七、設置於排放導管上之採樣設施是否牢固、鏽蝕、損壞、崩塌或其他妨礙作業安全事項。</a:t>
            </a:r>
          </a:p>
          <a:p>
            <a:r>
              <a:rPr lang="zh-TW" altLang="en-US" dirty="0"/>
              <a:t>八、其他保持性能之必要事項。</a:t>
            </a:r>
          </a:p>
          <a:p>
            <a:r>
              <a:rPr lang="zh-TW" altLang="en-US" dirty="0"/>
              <a:t> </a:t>
            </a:r>
          </a:p>
          <a:p>
            <a:r>
              <a:rPr lang="zh-TW" altLang="en-US" dirty="0"/>
              <a:t>第 </a:t>
            </a:r>
            <a:r>
              <a:rPr lang="en-US" altLang="zh-TW" dirty="0"/>
              <a:t>41 </a:t>
            </a:r>
            <a:r>
              <a:rPr lang="zh-TW" altLang="en-US" dirty="0"/>
              <a:t>條 　 雇主對設置於局部排氣裝置內之空氣清淨裝置，應每年依下列規定定期實施檢查一次：</a:t>
            </a:r>
          </a:p>
          <a:p>
            <a:r>
              <a:rPr lang="zh-TW" altLang="en-US" dirty="0"/>
              <a:t>一、構造部分之磨損、腐蝕及其他損壞之狀況及程度。</a:t>
            </a:r>
          </a:p>
          <a:p>
            <a:r>
              <a:rPr lang="zh-TW" altLang="en-US" dirty="0"/>
              <a:t>二、除塵裝置內部塵埃堆積之狀況。</a:t>
            </a:r>
          </a:p>
          <a:p>
            <a:r>
              <a:rPr lang="zh-TW" altLang="en-US" dirty="0"/>
              <a:t>三、濾布式除塵裝置者，有濾布之破損及安裝部分鬆弛之狀況。</a:t>
            </a:r>
          </a:p>
          <a:p>
            <a:r>
              <a:rPr lang="zh-TW" altLang="en-US" dirty="0"/>
              <a:t>四、其他保持性能之必要措施。</a:t>
            </a:r>
            <a:endParaRPr lang="zh-TW" altLang="en-US" dirty="0">
              <a:solidFill>
                <a:srgbClr val="FF0000"/>
              </a:solidFill>
              <a:latin typeface="標楷體" panose="03000509000000000000" pitchFamily="65" charset="-120"/>
            </a:endParaRPr>
          </a:p>
          <a:p>
            <a:pPr eaLnBrk="1" hangingPunct="1"/>
            <a:r>
              <a:rPr lang="zh-TW" altLang="en-US" dirty="0">
                <a:solidFill>
                  <a:srgbClr val="FF0000"/>
                </a:solidFill>
                <a:latin typeface="標楷體" panose="03000509000000000000" pitchFamily="65" charset="-120"/>
              </a:rPr>
              <a:t>通風系統性能檢點</a:t>
            </a:r>
            <a:r>
              <a:rPr lang="en-US" altLang="zh-TW" dirty="0">
                <a:solidFill>
                  <a:srgbClr val="FF0000"/>
                </a:solidFill>
                <a:latin typeface="標楷體" panose="03000509000000000000" pitchFamily="65" charset="-120"/>
              </a:rPr>
              <a:t>--</a:t>
            </a:r>
            <a:r>
              <a:rPr lang="zh-TW" altLang="en-US" dirty="0">
                <a:latin typeface="標楷體" panose="03000509000000000000" pitchFamily="65" charset="-120"/>
              </a:rPr>
              <a:t>外觀（灰塵，馬達轉速，破損脫落，性能（風速，壓力損失）。</a:t>
            </a:r>
          </a:p>
          <a:p>
            <a:pPr eaLnBrk="1" hangingPunct="1">
              <a:buClr>
                <a:srgbClr val="FF0000"/>
              </a:buClr>
            </a:pPr>
            <a:r>
              <a:rPr lang="zh-TW" altLang="en-US" dirty="0">
                <a:solidFill>
                  <a:srgbClr val="FF0000"/>
                </a:solidFill>
                <a:latin typeface="標楷體" panose="03000509000000000000" pitchFamily="65" charset="-120"/>
              </a:rPr>
              <a:t>通風系統定期維護</a:t>
            </a:r>
            <a:r>
              <a:rPr lang="en-US" altLang="zh-TW" dirty="0">
                <a:solidFill>
                  <a:srgbClr val="FF0000"/>
                </a:solidFill>
                <a:latin typeface="標楷體" panose="03000509000000000000" pitchFamily="65" charset="-120"/>
              </a:rPr>
              <a:t>--</a:t>
            </a:r>
            <a:r>
              <a:rPr lang="zh-TW" altLang="en-US" dirty="0">
                <a:latin typeface="標楷體" panose="03000509000000000000" pitchFamily="65" charset="-120"/>
              </a:rPr>
              <a:t>通風管道阻塞，污染防制設備失效，損壞修護。</a:t>
            </a:r>
          </a:p>
        </p:txBody>
      </p:sp>
    </p:spTree>
    <p:extLst>
      <p:ext uri="{BB962C8B-B14F-4D97-AF65-F5344CB8AC3E}">
        <p14:creationId xmlns:p14="http://schemas.microsoft.com/office/powerpoint/2010/main" val="3833462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22CA529-6262-4E19-954B-75B9A7660DA4}" type="slidenum">
              <a:rPr lang="en-US" altLang="zh-TW" sz="1200">
                <a:ea typeface="標楷體" panose="03000509000000000000" pitchFamily="65" charset="-120"/>
              </a:rPr>
              <a:pPr algn="r"/>
              <a:t>48</a:t>
            </a:fld>
            <a:endParaRPr lang="en-US" altLang="zh-TW" sz="1200" dirty="0">
              <a:ea typeface="標楷體" panose="03000509000000000000" pitchFamily="65" charset="-12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r>
              <a:rPr lang="zh-TW" altLang="en-US" dirty="0"/>
              <a:t>補充說明</a:t>
            </a:r>
            <a:r>
              <a:rPr lang="en-US" altLang="zh-TW" dirty="0"/>
              <a:t>:</a:t>
            </a:r>
          </a:p>
          <a:p>
            <a:r>
              <a:rPr lang="zh-TW" altLang="en-US" dirty="0"/>
              <a:t>依照下列條文，壓力容器主要分為三種，第一種壓力容器</a:t>
            </a:r>
            <a:r>
              <a:rPr lang="en-US" altLang="zh-TW" dirty="0"/>
              <a:t>(</a:t>
            </a:r>
            <a:r>
              <a:rPr lang="zh-TW" altLang="en-US" dirty="0"/>
              <a:t>不包含小型壓力容器</a:t>
            </a:r>
            <a:r>
              <a:rPr lang="en-US" altLang="zh-TW" dirty="0"/>
              <a:t>)-</a:t>
            </a:r>
            <a:r>
              <a:rPr lang="zh-TW" altLang="en-US" dirty="0"/>
              <a:t>例</a:t>
            </a:r>
            <a:r>
              <a:rPr lang="en-US" altLang="zh-TW" dirty="0"/>
              <a:t>:</a:t>
            </a:r>
            <a:r>
              <a:rPr lang="zh-TW" altLang="en-US" dirty="0"/>
              <a:t>大型高溫高壓滅菌鍋；第二種壓力容器</a:t>
            </a:r>
            <a:r>
              <a:rPr lang="en-US" altLang="zh-TW" dirty="0"/>
              <a:t>-</a:t>
            </a:r>
            <a:r>
              <a:rPr lang="zh-TW" altLang="en-US" dirty="0"/>
              <a:t>例</a:t>
            </a:r>
            <a:r>
              <a:rPr lang="en-US" altLang="zh-TW" dirty="0"/>
              <a:t>:</a:t>
            </a:r>
            <a:r>
              <a:rPr lang="zh-TW" altLang="en-US" dirty="0"/>
              <a:t>空氣壓縮機的空氣儲瓶；小型壓力容器</a:t>
            </a:r>
            <a:r>
              <a:rPr lang="en-US" altLang="zh-TW" dirty="0"/>
              <a:t>-</a:t>
            </a:r>
            <a:r>
              <a:rPr lang="zh-TW" altLang="en-US" dirty="0"/>
              <a:t>例</a:t>
            </a:r>
            <a:r>
              <a:rPr lang="en-US" altLang="zh-TW" dirty="0"/>
              <a:t>:</a:t>
            </a:r>
            <a:r>
              <a:rPr lang="zh-TW" altLang="en-US" dirty="0"/>
              <a:t>小型高溫高壓滅菌鍋  </a:t>
            </a:r>
            <a:r>
              <a:rPr lang="en-US" altLang="zh-TW" dirty="0"/>
              <a:t>(</a:t>
            </a:r>
            <a:r>
              <a:rPr lang="zh-TW" altLang="en-US" dirty="0"/>
              <a:t>以上舉例為一般狀況，實際確實分類要視壓力、容積而定</a:t>
            </a:r>
            <a:r>
              <a:rPr lang="en-US" altLang="zh-TW" dirty="0"/>
              <a:t>)</a:t>
            </a:r>
          </a:p>
          <a:p>
            <a:endParaRPr lang="zh-TW" altLang="en-US" dirty="0"/>
          </a:p>
          <a:p>
            <a:r>
              <a:rPr lang="zh-TW" altLang="en-US" b="1" dirty="0"/>
              <a:t>鍋爐及壓力容器安全規則</a:t>
            </a:r>
            <a:r>
              <a:rPr lang="en-US" altLang="zh-TW" b="1" dirty="0"/>
              <a:t>(103.7.1)</a:t>
            </a:r>
          </a:p>
          <a:p>
            <a:r>
              <a:rPr lang="zh-TW" altLang="en-US" dirty="0"/>
              <a:t>第 </a:t>
            </a:r>
            <a:r>
              <a:rPr lang="en-US" altLang="zh-TW" dirty="0"/>
              <a:t>4 </a:t>
            </a:r>
            <a:r>
              <a:rPr lang="zh-TW" altLang="en-US" dirty="0"/>
              <a:t>條 　 本規則所稱壓力容器，分為下列二種：</a:t>
            </a:r>
          </a:p>
          <a:p>
            <a:r>
              <a:rPr lang="zh-TW" altLang="en-US" dirty="0"/>
              <a:t>一、第一種壓力容器，指合於下列規定之一者：</a:t>
            </a:r>
          </a:p>
          <a:p>
            <a:r>
              <a:rPr lang="zh-TW" altLang="en-US" dirty="0"/>
              <a:t>（一）接受外來之蒸汽或其他熱媒或使在容器內產生蒸氣加熱固體或液體之容器，且容器內之壓力超過大氣壓。</a:t>
            </a:r>
          </a:p>
          <a:p>
            <a:r>
              <a:rPr lang="zh-TW" altLang="en-US" dirty="0"/>
              <a:t>（二）因容器內之化學反應、核子反應或其他反應而產生蒸氣之容器，且容器內之壓力超過大氣壓。</a:t>
            </a:r>
          </a:p>
          <a:p>
            <a:r>
              <a:rPr lang="zh-TW" altLang="en-US" dirty="0"/>
              <a:t>（三）為分離容器內之液體成分而加熱該液體，使產生蒸氣之容器，且容器內之壓力超過大氣壓。</a:t>
            </a:r>
          </a:p>
          <a:p>
            <a:r>
              <a:rPr lang="zh-TW" altLang="en-US" dirty="0"/>
              <a:t>（四）除前三目外，保存溫度超過其在大氣壓下沸點之液體之容器。</a:t>
            </a:r>
          </a:p>
          <a:p>
            <a:r>
              <a:rPr lang="zh-TW" altLang="en-US" dirty="0"/>
              <a:t>二、第二種壓力容器，指內存氣體之壓力在每平方公分二公斤以上或零點二百萬帕斯卡（</a:t>
            </a:r>
            <a:r>
              <a:rPr lang="en-US" altLang="zh-TW" dirty="0" err="1"/>
              <a:t>MPa</a:t>
            </a:r>
            <a:r>
              <a:rPr lang="zh-TW" altLang="en-US" dirty="0"/>
              <a:t>） 以上之容器而合於下列規定之一者：</a:t>
            </a:r>
          </a:p>
          <a:p>
            <a:r>
              <a:rPr lang="zh-TW" altLang="en-US" dirty="0"/>
              <a:t>（一）內容積在零點零四立方公尺以上之容器。</a:t>
            </a:r>
          </a:p>
          <a:p>
            <a:r>
              <a:rPr lang="zh-TW" altLang="en-US" dirty="0"/>
              <a:t>（二）胴體內徑在二百毫米以上，長度在一千毫米以上之容器。</a:t>
            </a:r>
          </a:p>
          <a:p>
            <a:r>
              <a:rPr lang="zh-TW" altLang="en-US" dirty="0"/>
              <a:t>前項壓力容器如屬高壓氣體特定設備、高壓氣體容器或高壓氣體設備，應依高壓氣體安全相關法規辦理。</a:t>
            </a:r>
          </a:p>
          <a:p>
            <a:r>
              <a:rPr lang="zh-TW" altLang="en-US" dirty="0"/>
              <a:t>第 </a:t>
            </a:r>
            <a:r>
              <a:rPr lang="en-US" altLang="zh-TW" dirty="0"/>
              <a:t>5 </a:t>
            </a:r>
            <a:r>
              <a:rPr lang="zh-TW" altLang="en-US" dirty="0"/>
              <a:t>條 　 本規則所稱小型壓力容器，指第一種壓力容器合於下列規定之一者：</a:t>
            </a:r>
          </a:p>
          <a:p>
            <a:r>
              <a:rPr lang="zh-TW" altLang="en-US" dirty="0"/>
              <a:t>一、最高使用壓力在每平方公分一公斤以下或零點一百萬帕斯卡（</a:t>
            </a:r>
            <a:r>
              <a:rPr lang="en-US" altLang="zh-TW" dirty="0" err="1"/>
              <a:t>MPa</a:t>
            </a:r>
            <a:r>
              <a:rPr lang="zh-TW" altLang="en-US" dirty="0"/>
              <a:t>）以下，且內容積在零點二立方公尺以下。</a:t>
            </a:r>
          </a:p>
          <a:p>
            <a:r>
              <a:rPr lang="zh-TW" altLang="en-US" dirty="0"/>
              <a:t>二、最高使用壓力在每平方公分一公斤以下或零點一百萬帕斯卡（</a:t>
            </a:r>
            <a:r>
              <a:rPr lang="en-US" altLang="zh-TW" dirty="0" err="1"/>
              <a:t>MPa</a:t>
            </a:r>
            <a:r>
              <a:rPr lang="zh-TW" altLang="en-US" dirty="0"/>
              <a:t>）以下，且胴體內徑在五百毫米以下，長度在一千毫米以下。</a:t>
            </a:r>
          </a:p>
          <a:p>
            <a:r>
              <a:rPr lang="zh-TW" altLang="en-US" dirty="0"/>
              <a:t>三、以「每平方公分之公斤數」單位所表示之最高使用壓力數值與以「立方公尺」單位所表示之內容積數值之乘積在零點二以下，或以「百萬帕斯卡（</a:t>
            </a:r>
            <a:r>
              <a:rPr lang="en-US" altLang="zh-TW" dirty="0" err="1"/>
              <a:t>MPa</a:t>
            </a:r>
            <a:r>
              <a:rPr lang="zh-TW" altLang="en-US" dirty="0"/>
              <a:t>）」 單位所表示之最高使用壓力數值與以「立方公尺」單位所表示之內容積數值之乘積在零點零二以下。</a:t>
            </a:r>
          </a:p>
          <a:p>
            <a:endParaRPr lang="zh-TW" altLang="en-US" dirty="0"/>
          </a:p>
          <a:p>
            <a:r>
              <a:rPr lang="zh-TW" altLang="en-US" b="1" dirty="0"/>
              <a:t>職業安全衛生管理辦法 </a:t>
            </a:r>
            <a:r>
              <a:rPr lang="en-US" altLang="zh-TW" b="1" strike="sngStrike" dirty="0"/>
              <a:t>(103.06.26)</a:t>
            </a:r>
            <a:r>
              <a:rPr lang="en-US" altLang="zh-TW" b="1" strike="noStrike" dirty="0"/>
              <a:t>(105.2.19)</a:t>
            </a:r>
            <a:endParaRPr lang="en-US" altLang="zh-TW" b="1" strike="sngStrike" dirty="0"/>
          </a:p>
          <a:p>
            <a:r>
              <a:rPr lang="zh-TW" altLang="en-US" dirty="0"/>
              <a:t>第 </a:t>
            </a:r>
            <a:r>
              <a:rPr lang="en-US" altLang="zh-TW" dirty="0"/>
              <a:t>33 </a:t>
            </a:r>
            <a:r>
              <a:rPr lang="zh-TW" altLang="en-US" dirty="0"/>
              <a:t>條 　 雇主對高壓氣體特定設備、高壓氣體容器及第一種壓力容器應每月依下列規定定期實施檢查一次：</a:t>
            </a:r>
          </a:p>
          <a:p>
            <a:r>
              <a:rPr lang="zh-TW" altLang="en-US" dirty="0"/>
              <a:t>一、本體有無損傷、變形。</a:t>
            </a:r>
          </a:p>
          <a:p>
            <a:r>
              <a:rPr lang="zh-TW" altLang="en-US" dirty="0"/>
              <a:t>二、蓋板螺栓有無損耗。</a:t>
            </a:r>
          </a:p>
          <a:p>
            <a:r>
              <a:rPr lang="zh-TW" altLang="en-US" dirty="0"/>
              <a:t>三、管及閥等有無損傷、洩漏。</a:t>
            </a:r>
          </a:p>
          <a:p>
            <a:r>
              <a:rPr lang="zh-TW" altLang="en-US" dirty="0"/>
              <a:t>四、壓力表及溫度計及其他安全裝置有無損傷。</a:t>
            </a:r>
          </a:p>
          <a:p>
            <a:r>
              <a:rPr lang="zh-TW" altLang="en-US" dirty="0"/>
              <a:t>五、平台支架有無嚴重腐蝕。</a:t>
            </a:r>
          </a:p>
          <a:p>
            <a:r>
              <a:rPr lang="zh-TW" altLang="en-US" dirty="0"/>
              <a:t>對於有保溫部分或有高游離輻射污染之虞之場所，得免實施。</a:t>
            </a:r>
          </a:p>
          <a:p>
            <a:r>
              <a:rPr lang="zh-TW" altLang="en-US" dirty="0"/>
              <a:t>第 </a:t>
            </a:r>
            <a:r>
              <a:rPr lang="en-US" altLang="zh-TW" dirty="0"/>
              <a:t>35 </a:t>
            </a:r>
            <a:r>
              <a:rPr lang="zh-TW" altLang="en-US" dirty="0"/>
              <a:t>條 　 雇主對</a:t>
            </a:r>
            <a:r>
              <a:rPr lang="zh-TW" altLang="en-US" b="1" dirty="0"/>
              <a:t>第二種壓力容器</a:t>
            </a:r>
            <a:r>
              <a:rPr lang="zh-TW" altLang="en-US" dirty="0"/>
              <a:t>應每年依下列規定定期實施檢查一次：</a:t>
            </a:r>
          </a:p>
          <a:p>
            <a:r>
              <a:rPr lang="zh-TW" altLang="en-US" dirty="0"/>
              <a:t>一、內面及外面有無顯著損傷、裂痕、變形及腐蝕。</a:t>
            </a:r>
          </a:p>
          <a:p>
            <a:r>
              <a:rPr lang="zh-TW" altLang="en-US" dirty="0"/>
              <a:t>二、蓋、凸緣、閥、旋塞等有無異常。</a:t>
            </a:r>
          </a:p>
          <a:p>
            <a:r>
              <a:rPr lang="zh-TW" altLang="en-US" dirty="0"/>
              <a:t>三、安全閥、壓力表與其他安全裝置之性能有無異常。</a:t>
            </a:r>
          </a:p>
          <a:p>
            <a:r>
              <a:rPr lang="zh-TW" altLang="en-US" dirty="0"/>
              <a:t>四、其他保持性能之必要事項。</a:t>
            </a:r>
          </a:p>
          <a:p>
            <a:r>
              <a:rPr lang="zh-TW" altLang="en-US" dirty="0"/>
              <a:t>第 </a:t>
            </a:r>
            <a:r>
              <a:rPr lang="en-US" altLang="zh-TW" dirty="0"/>
              <a:t>36 </a:t>
            </a:r>
            <a:r>
              <a:rPr lang="zh-TW" altLang="en-US" dirty="0"/>
              <a:t>條 　 雇主對小型壓力容器應每年依下列規定定期實施檢查一次：</a:t>
            </a:r>
          </a:p>
          <a:p>
            <a:r>
              <a:rPr lang="zh-TW" altLang="en-US" dirty="0"/>
              <a:t>一、本體有無損傷。</a:t>
            </a:r>
          </a:p>
          <a:p>
            <a:r>
              <a:rPr lang="zh-TW" altLang="en-US" dirty="0"/>
              <a:t>二、蓋板螺旋有無異常。</a:t>
            </a:r>
          </a:p>
          <a:p>
            <a:r>
              <a:rPr lang="zh-TW" altLang="en-US" dirty="0"/>
              <a:t>三、管及閥等有無異常。</a:t>
            </a:r>
          </a:p>
          <a:p>
            <a:r>
              <a:rPr lang="zh-TW" altLang="en-US" dirty="0"/>
              <a:t>四、其他保持性能之必要事項。</a:t>
            </a:r>
          </a:p>
          <a:p>
            <a:r>
              <a:rPr lang="zh-TW" altLang="en-US" dirty="0"/>
              <a:t>第 </a:t>
            </a:r>
            <a:r>
              <a:rPr lang="en-US" altLang="zh-TW" dirty="0"/>
              <a:t>45 </a:t>
            </a:r>
            <a:r>
              <a:rPr lang="zh-TW" altLang="en-US" dirty="0"/>
              <a:t>條 　 雇主對</a:t>
            </a:r>
            <a:r>
              <a:rPr lang="zh-TW" altLang="en-US" b="1" dirty="0"/>
              <a:t>第二種壓力容器</a:t>
            </a:r>
            <a:r>
              <a:rPr lang="zh-TW" altLang="en-US" dirty="0"/>
              <a:t>應於初次使用前依下列規定實施重點檢查：</a:t>
            </a:r>
          </a:p>
          <a:p>
            <a:r>
              <a:rPr lang="zh-TW" altLang="en-US" dirty="0"/>
              <a:t>一、確認胴體、端板之厚度是否與製造廠所附資料符合。</a:t>
            </a:r>
          </a:p>
          <a:p>
            <a:r>
              <a:rPr lang="zh-TW" altLang="en-US" dirty="0"/>
              <a:t>二、確認安全閥吹洩量是否足夠。</a:t>
            </a:r>
          </a:p>
          <a:p>
            <a:r>
              <a:rPr lang="zh-TW" altLang="en-US" dirty="0"/>
              <a:t>三、各項尺寸、附屬品與附屬裝置是否與容器明細表符合。</a:t>
            </a:r>
          </a:p>
          <a:p>
            <a:r>
              <a:rPr lang="zh-TW" altLang="en-US" dirty="0"/>
              <a:t>四、經實施耐壓試驗無局部性之膨出、伸長或洩漏之缺陷。</a:t>
            </a:r>
          </a:p>
          <a:p>
            <a:r>
              <a:rPr lang="zh-TW" altLang="en-US" dirty="0"/>
              <a:t>五、其他保持性能之必要事項。</a:t>
            </a:r>
            <a:endParaRPr lang="en-US" altLang="zh-TW" dirty="0"/>
          </a:p>
        </p:txBody>
      </p:sp>
    </p:spTree>
    <p:extLst>
      <p:ext uri="{BB962C8B-B14F-4D97-AF65-F5344CB8AC3E}">
        <p14:creationId xmlns:p14="http://schemas.microsoft.com/office/powerpoint/2010/main" val="1041323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7480222-C108-45D7-8E71-A025382782AD}" type="slidenum">
              <a:rPr lang="en-US" altLang="zh-TW" smtClean="0"/>
              <a:pPr/>
              <a:t>7</a:t>
            </a:fld>
            <a:endParaRPr lang="en-US" altLang="zh-TW"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altLang="zh-TW" dirty="0">
                <a:solidFill>
                  <a:srgbClr val="FF0000"/>
                </a:solidFill>
              </a:rPr>
              <a:t>20160215 </a:t>
            </a:r>
            <a:r>
              <a:rPr lang="zh-TW" altLang="en-US" dirty="0">
                <a:solidFill>
                  <a:srgbClr val="FF0000"/>
                </a:solidFill>
              </a:rPr>
              <a:t>教學目標</a:t>
            </a:r>
            <a:endParaRPr lang="en-US" altLang="zh-TW" dirty="0">
              <a:solidFill>
                <a:srgbClr val="FF0000"/>
              </a:solidFill>
            </a:endParaRPr>
          </a:p>
          <a:p>
            <a:pPr eaLnBrk="1" hangingPunct="1"/>
            <a:r>
              <a:rPr lang="zh-TW" altLang="en-US" dirty="0">
                <a:solidFill>
                  <a:srgbClr val="FF0000"/>
                </a:solidFill>
              </a:rPr>
              <a:t>了解學校實驗室的基本特性</a:t>
            </a:r>
            <a:endParaRPr lang="en-US" altLang="zh-TW" dirty="0">
              <a:solidFill>
                <a:srgbClr val="FF0000"/>
              </a:solidFill>
            </a:endParaRPr>
          </a:p>
          <a:p>
            <a:pPr eaLnBrk="1" hangingPunct="1"/>
            <a:endParaRPr lang="zh-TW" altLang="en-US" dirty="0">
              <a:latin typeface="Times New Roman" pitchFamily="18" charset="0"/>
            </a:endParaRPr>
          </a:p>
          <a:p>
            <a:pPr eaLnBrk="1" hangingPunct="1"/>
            <a:r>
              <a:rPr lang="zh-TW" altLang="en-US" dirty="0">
                <a:latin typeface="Times New Roman" pitchFamily="18" charset="0"/>
              </a:rPr>
              <a:t>補充說明</a:t>
            </a:r>
            <a:r>
              <a:rPr lang="en-US" altLang="zh-TW" dirty="0">
                <a:latin typeface="Times New Roman" pitchFamily="18" charset="0"/>
              </a:rPr>
              <a:t>:</a:t>
            </a:r>
          </a:p>
          <a:p>
            <a:pPr eaLnBrk="1" hangingPunct="1"/>
            <a:r>
              <a:rPr lang="zh-TW" altLang="en-US" dirty="0">
                <a:latin typeface="Times New Roman" pitchFamily="18" charset="0"/>
              </a:rPr>
              <a:t>國內實驗場所曾經發生的災害案例顯示，大多數重大災害仍以實驗室化學性災害為主，因為：</a:t>
            </a:r>
          </a:p>
          <a:p>
            <a:pPr eaLnBrk="1" hangingPunct="1"/>
            <a:r>
              <a:rPr lang="en-US" altLang="zh-TW" dirty="0">
                <a:latin typeface="Times New Roman" pitchFamily="18" charset="0"/>
              </a:rPr>
              <a:t>1.</a:t>
            </a:r>
            <a:r>
              <a:rPr lang="zh-TW" altLang="en-US" dirty="0">
                <a:latin typeface="Times New Roman" pitchFamily="18" charset="0"/>
              </a:rPr>
              <a:t>實驗室內使用之化學品中屬於危險物、有害物或毒性化學物質，受到法規管制者超過 </a:t>
            </a:r>
            <a:r>
              <a:rPr lang="en-US" altLang="zh-TW" dirty="0">
                <a:latin typeface="Times New Roman" pitchFamily="18" charset="0"/>
              </a:rPr>
              <a:t>500 </a:t>
            </a:r>
            <a:r>
              <a:rPr lang="zh-TW" altLang="en-US" dirty="0">
                <a:latin typeface="Times New Roman" pitchFamily="18" charset="0"/>
              </a:rPr>
              <a:t>種；</a:t>
            </a:r>
          </a:p>
          <a:p>
            <a:pPr eaLnBrk="1" hangingPunct="1"/>
            <a:r>
              <a:rPr lang="en-US" altLang="zh-TW" dirty="0">
                <a:latin typeface="Times New Roman" pitchFamily="18" charset="0"/>
              </a:rPr>
              <a:t>2.</a:t>
            </a:r>
            <a:r>
              <a:rPr lang="zh-TW" altLang="en-US" dirty="0">
                <a:latin typeface="Times New Roman" pitchFamily="18" charset="0"/>
              </a:rPr>
              <a:t>雖然使用量少，但種類非常多；</a:t>
            </a:r>
          </a:p>
          <a:p>
            <a:pPr eaLnBrk="1" hangingPunct="1"/>
            <a:r>
              <a:rPr lang="en-US" altLang="zh-TW" dirty="0">
                <a:latin typeface="Times New Roman" pitchFamily="18" charset="0"/>
              </a:rPr>
              <a:t>3.</a:t>
            </a:r>
            <a:r>
              <a:rPr lang="zh-TW" altLang="en-US" dirty="0">
                <a:latin typeface="Times New Roman" pitchFamily="18" charset="0"/>
              </a:rPr>
              <a:t>在儲存、使用、管理及其所產生之廢液處理上，很容易因疏忽造成災害或不相容物質因意外起反應導致災害；</a:t>
            </a:r>
          </a:p>
          <a:p>
            <a:pPr eaLnBrk="1" hangingPunct="1"/>
            <a:r>
              <a:rPr lang="en-US" altLang="zh-TW" dirty="0">
                <a:latin typeface="Times New Roman" pitchFamily="18" charset="0"/>
              </a:rPr>
              <a:t>4.</a:t>
            </a:r>
            <a:r>
              <a:rPr lang="zh-TW" altLang="en-US" dirty="0">
                <a:latin typeface="Times New Roman" pitchFamily="18" charset="0"/>
              </a:rPr>
              <a:t>另外，學術機構實驗室因使用化學品之人員更替頻繁，新進人員為數眾多，在防範人為因素之災害上責任重大；</a:t>
            </a:r>
          </a:p>
          <a:p>
            <a:pPr eaLnBrk="1" hangingPunct="1"/>
            <a:r>
              <a:rPr lang="en-US" altLang="zh-TW" dirty="0">
                <a:latin typeface="Times New Roman" pitchFamily="18" charset="0"/>
              </a:rPr>
              <a:t>5.</a:t>
            </a:r>
            <a:r>
              <a:rPr lang="zh-TW" altLang="en-US" dirty="0">
                <a:latin typeface="Times New Roman" pitchFamily="18" charset="0"/>
              </a:rPr>
              <a:t>學術性研究又多為新的研發，未知風險很高。</a:t>
            </a:r>
          </a:p>
          <a:p>
            <a:pPr eaLnBrk="1" hangingPunct="1"/>
            <a:r>
              <a:rPr lang="en-US" altLang="zh-TW" dirty="0">
                <a:latin typeface="Times New Roman" pitchFamily="18" charset="0"/>
              </a:rPr>
              <a:t>6.</a:t>
            </a:r>
            <a:r>
              <a:rPr lang="zh-TW" altLang="en-US" dirty="0">
                <a:latin typeface="Times New Roman" pitchFamily="18" charset="0"/>
              </a:rPr>
              <a:t>再加上技術、設備、材料種類繁多，不停從事新研究又會持續添購儀器設備，使得空間擁擠，人與設備間缺乏安全距離，若隔離設施缺乏或不足，很容易發生事故。</a:t>
            </a:r>
          </a:p>
          <a:p>
            <a:pPr eaLnBrk="1" hangingPunct="1"/>
            <a:r>
              <a:rPr lang="zh-TW" altLang="en-US" dirty="0">
                <a:latin typeface="Times New Roman" pitchFamily="18" charset="0"/>
              </a:rPr>
              <a:t>例</a:t>
            </a:r>
            <a:r>
              <a:rPr lang="en-US" altLang="zh-TW" dirty="0">
                <a:latin typeface="Times New Roman" pitchFamily="18" charset="0"/>
              </a:rPr>
              <a:t>:</a:t>
            </a:r>
            <a:r>
              <a:rPr lang="zh-TW" altLang="en-US" dirty="0">
                <a:latin typeface="Times New Roman" pitchFamily="18" charset="0"/>
              </a:rPr>
              <a:t>某校使用雷射的實驗室，設置反射鏡改變雷射的指向，有反射鏡調整稍有偏差，使得雷射照射致某實驗人員的眼睛，送醫治療後發現視網膜有點狀燒焦的狀況，造成該人員視野中有黑點存在</a:t>
            </a:r>
          </a:p>
          <a:p>
            <a:pPr eaLnBrk="1" hangingPunct="1"/>
            <a:r>
              <a:rPr lang="en-US" altLang="zh-TW" dirty="0">
                <a:latin typeface="Times New Roman" pitchFamily="18" charset="0"/>
              </a:rPr>
              <a:t>7.</a:t>
            </a:r>
            <a:r>
              <a:rPr lang="zh-TW" altLang="en-US" dirty="0">
                <a:latin typeface="Times New Roman" pitchFamily="18" charset="0"/>
              </a:rPr>
              <a:t>實驗室各自獨立，實驗人員對其他實驗室的實驗內容與存在的危害類型、風險高低，通常不甚明瞭，一旦某實驗室發生災害，鄰近實驗室人員事前通常無所警覺，災害發生後也不知如何對應，容易連帶受傷害</a:t>
            </a:r>
          </a:p>
          <a:p>
            <a:pPr eaLnBrk="1" hangingPunct="1"/>
            <a:r>
              <a:rPr lang="zh-TW" altLang="en-US" dirty="0">
                <a:latin typeface="Times New Roman" pitchFamily="18" charset="0"/>
              </a:rPr>
              <a:t>例如大專院校實驗場所相關事故最重要之因素前五項為：危險物</a:t>
            </a:r>
            <a:r>
              <a:rPr lang="en-US" altLang="zh-TW" dirty="0">
                <a:latin typeface="Times New Roman" pitchFamily="18" charset="0"/>
              </a:rPr>
              <a:t>/</a:t>
            </a:r>
            <a:r>
              <a:rPr lang="zh-TW" altLang="en-US" dirty="0">
                <a:latin typeface="Times New Roman" pitchFamily="18" charset="0"/>
              </a:rPr>
              <a:t>有害物</a:t>
            </a:r>
            <a:r>
              <a:rPr lang="en-US" altLang="zh-TW" dirty="0">
                <a:latin typeface="Times New Roman" pitchFamily="18" charset="0"/>
              </a:rPr>
              <a:t>(20.1%)</a:t>
            </a:r>
            <a:r>
              <a:rPr lang="zh-TW" altLang="en-US" dirty="0">
                <a:latin typeface="Times New Roman" pitchFamily="18" charset="0"/>
              </a:rPr>
              <a:t>、電氣設備</a:t>
            </a:r>
            <a:r>
              <a:rPr lang="en-US" altLang="zh-TW" dirty="0">
                <a:latin typeface="Times New Roman" pitchFamily="18" charset="0"/>
              </a:rPr>
              <a:t>(12.3%)</a:t>
            </a:r>
            <a:r>
              <a:rPr lang="zh-TW" altLang="en-US" dirty="0">
                <a:latin typeface="Times New Roman" pitchFamily="18" charset="0"/>
              </a:rPr>
              <a:t>、化學設備</a:t>
            </a:r>
            <a:r>
              <a:rPr lang="en-US" altLang="zh-TW" dirty="0">
                <a:latin typeface="Times New Roman" pitchFamily="18" charset="0"/>
              </a:rPr>
              <a:t>(11.7%) </a:t>
            </a:r>
            <a:r>
              <a:rPr lang="zh-TW" altLang="en-US" dirty="0">
                <a:latin typeface="Times New Roman" pitchFamily="18" charset="0"/>
              </a:rPr>
              <a:t>、材料</a:t>
            </a:r>
            <a:r>
              <a:rPr lang="en-US" altLang="zh-TW" dirty="0">
                <a:latin typeface="Times New Roman" pitchFamily="18" charset="0"/>
              </a:rPr>
              <a:t>(6.5%) </a:t>
            </a:r>
            <a:r>
              <a:rPr lang="zh-TW" altLang="en-US" dirty="0">
                <a:latin typeface="Times New Roman" pitchFamily="18" charset="0"/>
              </a:rPr>
              <a:t>及其它</a:t>
            </a:r>
            <a:r>
              <a:rPr lang="en-US" altLang="zh-TW" dirty="0">
                <a:latin typeface="Times New Roman" pitchFamily="18" charset="0"/>
              </a:rPr>
              <a:t>(24.0%) </a:t>
            </a:r>
            <a:r>
              <a:rPr lang="zh-TW" altLang="en-US" dirty="0">
                <a:latin typeface="Times New Roman" pitchFamily="18" charset="0"/>
              </a:rPr>
              <a:t>。</a:t>
            </a:r>
          </a:p>
          <a:p>
            <a:pPr eaLnBrk="1" hangingPunct="1"/>
            <a:endParaRPr lang="en-US" altLang="zh-TW" dirty="0">
              <a:latin typeface="Times New Roman" pitchFamily="18" charset="0"/>
            </a:endParaRPr>
          </a:p>
          <a:p>
            <a:pPr eaLnBrk="1" hangingPunct="1"/>
            <a:endParaRPr lang="zh-TW" altLang="en-US" dirty="0">
              <a:latin typeface="Tahoma" pitchFamily="34" charset="0"/>
            </a:endParaRPr>
          </a:p>
        </p:txBody>
      </p:sp>
    </p:spTree>
    <p:extLst>
      <p:ext uri="{BB962C8B-B14F-4D97-AF65-F5344CB8AC3E}">
        <p14:creationId xmlns:p14="http://schemas.microsoft.com/office/powerpoint/2010/main" val="4143942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22CA529-6262-4E19-954B-75B9A7660DA4}" type="slidenum">
              <a:rPr lang="en-US" altLang="zh-TW" sz="1200">
                <a:ea typeface="標楷體" panose="03000509000000000000" pitchFamily="65" charset="-120"/>
              </a:rPr>
              <a:pPr algn="r"/>
              <a:t>49</a:t>
            </a:fld>
            <a:endParaRPr lang="en-US" altLang="zh-TW" sz="1200" dirty="0">
              <a:ea typeface="標楷體" panose="03000509000000000000" pitchFamily="65" charset="-12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r>
              <a:rPr lang="zh-TW" altLang="en-US" dirty="0"/>
              <a:t>補充說明</a:t>
            </a:r>
            <a:r>
              <a:rPr lang="en-US" altLang="zh-TW" dirty="0"/>
              <a:t>:</a:t>
            </a:r>
          </a:p>
          <a:p>
            <a:r>
              <a:rPr lang="zh-TW" altLang="en-US" dirty="0"/>
              <a:t>依照下列條文，壓力容器主要分為三種，第一種壓力容器</a:t>
            </a:r>
            <a:r>
              <a:rPr lang="en-US" altLang="zh-TW" dirty="0"/>
              <a:t>(</a:t>
            </a:r>
            <a:r>
              <a:rPr lang="zh-TW" altLang="en-US" dirty="0"/>
              <a:t>不包含小型壓力容器</a:t>
            </a:r>
            <a:r>
              <a:rPr lang="en-US" altLang="zh-TW" dirty="0"/>
              <a:t>)-</a:t>
            </a:r>
            <a:r>
              <a:rPr lang="zh-TW" altLang="en-US" dirty="0"/>
              <a:t>例</a:t>
            </a:r>
            <a:r>
              <a:rPr lang="en-US" altLang="zh-TW" dirty="0"/>
              <a:t>:</a:t>
            </a:r>
            <a:r>
              <a:rPr lang="zh-TW" altLang="en-US" dirty="0"/>
              <a:t>大型高溫高壓滅菌鍋；第二種壓力容器</a:t>
            </a:r>
            <a:r>
              <a:rPr lang="en-US" altLang="zh-TW" dirty="0"/>
              <a:t>-</a:t>
            </a:r>
            <a:r>
              <a:rPr lang="zh-TW" altLang="en-US" dirty="0"/>
              <a:t>例</a:t>
            </a:r>
            <a:r>
              <a:rPr lang="en-US" altLang="zh-TW" dirty="0"/>
              <a:t>:</a:t>
            </a:r>
            <a:r>
              <a:rPr lang="zh-TW" altLang="en-US" dirty="0"/>
              <a:t>空氣壓縮機的空氣儲瓶；小型壓力容器</a:t>
            </a:r>
            <a:r>
              <a:rPr lang="en-US" altLang="zh-TW" dirty="0"/>
              <a:t>-</a:t>
            </a:r>
            <a:r>
              <a:rPr lang="zh-TW" altLang="en-US" dirty="0"/>
              <a:t>例</a:t>
            </a:r>
            <a:r>
              <a:rPr lang="en-US" altLang="zh-TW" dirty="0"/>
              <a:t>:</a:t>
            </a:r>
            <a:r>
              <a:rPr lang="zh-TW" altLang="en-US" dirty="0"/>
              <a:t>小型高溫高壓滅菌鍋  </a:t>
            </a:r>
            <a:r>
              <a:rPr lang="en-US" altLang="zh-TW" dirty="0"/>
              <a:t>(</a:t>
            </a:r>
            <a:r>
              <a:rPr lang="zh-TW" altLang="en-US" dirty="0"/>
              <a:t>以上舉例為一般狀況，實際確實分類要視壓力、容積而定</a:t>
            </a:r>
            <a:r>
              <a:rPr lang="en-US" altLang="zh-TW" dirty="0"/>
              <a:t>)</a:t>
            </a:r>
          </a:p>
          <a:p>
            <a:endParaRPr lang="zh-TW" altLang="en-US" dirty="0"/>
          </a:p>
          <a:p>
            <a:r>
              <a:rPr lang="zh-TW" altLang="en-US" b="1" dirty="0"/>
              <a:t>鍋爐及壓力容器安全規則</a:t>
            </a:r>
            <a:r>
              <a:rPr lang="en-US" altLang="zh-TW" b="1" dirty="0"/>
              <a:t>(103.7.1)</a:t>
            </a:r>
          </a:p>
          <a:p>
            <a:r>
              <a:rPr lang="zh-TW" altLang="en-US" dirty="0"/>
              <a:t>第 </a:t>
            </a:r>
            <a:r>
              <a:rPr lang="en-US" altLang="zh-TW" dirty="0"/>
              <a:t>4 </a:t>
            </a:r>
            <a:r>
              <a:rPr lang="zh-TW" altLang="en-US" dirty="0"/>
              <a:t>條 　 本規則所稱壓力容器，分為下列二種：</a:t>
            </a:r>
          </a:p>
          <a:p>
            <a:r>
              <a:rPr lang="zh-TW" altLang="en-US" dirty="0"/>
              <a:t>一、第一種壓力容器，指合於下列規定之一者：</a:t>
            </a:r>
          </a:p>
          <a:p>
            <a:r>
              <a:rPr lang="zh-TW" altLang="en-US" dirty="0"/>
              <a:t>（一）接受外來之蒸汽或其他熱媒或使在容器內產生蒸氣加熱固體或液體之容器，且容器內之壓力超過大氣壓。</a:t>
            </a:r>
          </a:p>
          <a:p>
            <a:r>
              <a:rPr lang="zh-TW" altLang="en-US" dirty="0"/>
              <a:t>（二）因容器內之化學反應、核子反應或其他反應而產生蒸氣之容器，且容器內之壓力超過大氣壓。</a:t>
            </a:r>
          </a:p>
          <a:p>
            <a:r>
              <a:rPr lang="zh-TW" altLang="en-US" dirty="0"/>
              <a:t>（三）為分離容器內之液體成分而加熱該液體，使產生蒸氣之容器，且容器內之壓力超過大氣壓。</a:t>
            </a:r>
          </a:p>
          <a:p>
            <a:r>
              <a:rPr lang="zh-TW" altLang="en-US" dirty="0"/>
              <a:t>（四）除前三目外，保存溫度超過其在大氣壓下沸點之液體之容器。</a:t>
            </a:r>
          </a:p>
          <a:p>
            <a:r>
              <a:rPr lang="zh-TW" altLang="en-US" dirty="0"/>
              <a:t>二、第二種壓力容器，指內存氣體之壓力在每平方公分二公斤以上或零點二百萬帕斯卡（</a:t>
            </a:r>
            <a:r>
              <a:rPr lang="en-US" altLang="zh-TW" dirty="0" err="1"/>
              <a:t>MPa</a:t>
            </a:r>
            <a:r>
              <a:rPr lang="zh-TW" altLang="en-US" dirty="0"/>
              <a:t>） 以上之容器而合於下列規定之一者：</a:t>
            </a:r>
          </a:p>
          <a:p>
            <a:r>
              <a:rPr lang="zh-TW" altLang="en-US" dirty="0"/>
              <a:t>（一）內容積在零點零四立方公尺以上之容器。</a:t>
            </a:r>
          </a:p>
          <a:p>
            <a:r>
              <a:rPr lang="zh-TW" altLang="en-US" dirty="0"/>
              <a:t>（二）胴體內徑在二百毫米以上，長度在一千毫米以上之容器。</a:t>
            </a:r>
          </a:p>
          <a:p>
            <a:r>
              <a:rPr lang="zh-TW" altLang="en-US" dirty="0"/>
              <a:t>前項壓力容器如屬高壓氣體特定設備、高壓氣體容器或高壓氣體設備，應依高壓氣體安全相關法規辦理。</a:t>
            </a:r>
          </a:p>
          <a:p>
            <a:r>
              <a:rPr lang="zh-TW" altLang="en-US" dirty="0"/>
              <a:t>第 </a:t>
            </a:r>
            <a:r>
              <a:rPr lang="en-US" altLang="zh-TW" dirty="0"/>
              <a:t>5 </a:t>
            </a:r>
            <a:r>
              <a:rPr lang="zh-TW" altLang="en-US" dirty="0"/>
              <a:t>條 　 本規則所稱小型壓力容器，指第一種壓力容器合於下列規定之一者：</a:t>
            </a:r>
          </a:p>
          <a:p>
            <a:r>
              <a:rPr lang="zh-TW" altLang="en-US" dirty="0"/>
              <a:t>一、最高使用壓力在每平方公分一公斤以下或零點一百萬帕斯卡（</a:t>
            </a:r>
            <a:r>
              <a:rPr lang="en-US" altLang="zh-TW" dirty="0" err="1"/>
              <a:t>MPa</a:t>
            </a:r>
            <a:r>
              <a:rPr lang="zh-TW" altLang="en-US" dirty="0"/>
              <a:t>）以下，且內容積在零點二立方公尺以下。</a:t>
            </a:r>
          </a:p>
          <a:p>
            <a:r>
              <a:rPr lang="zh-TW" altLang="en-US" dirty="0"/>
              <a:t>二、最高使用壓力在每平方公分一公斤以下或零點一百萬帕斯卡（</a:t>
            </a:r>
            <a:r>
              <a:rPr lang="en-US" altLang="zh-TW" dirty="0" err="1"/>
              <a:t>MPa</a:t>
            </a:r>
            <a:r>
              <a:rPr lang="zh-TW" altLang="en-US" dirty="0"/>
              <a:t>）以下，且胴體內徑在五百毫米以下，長度在一千毫米以下。</a:t>
            </a:r>
          </a:p>
          <a:p>
            <a:r>
              <a:rPr lang="zh-TW" altLang="en-US" dirty="0"/>
              <a:t>三、以「每平方公分之公斤數」單位所表示之最高使用壓力數值與以「立方公尺」單位所表示之內容積數值之乘積在零點二以下，或以「百萬帕斯卡（</a:t>
            </a:r>
            <a:r>
              <a:rPr lang="en-US" altLang="zh-TW" dirty="0" err="1"/>
              <a:t>MPa</a:t>
            </a:r>
            <a:r>
              <a:rPr lang="zh-TW" altLang="en-US" dirty="0"/>
              <a:t>）」 單位所表示之最高使用壓力數值與以「立方公尺」單位所表示之內容積數值之乘積在零點零二以下。</a:t>
            </a:r>
          </a:p>
          <a:p>
            <a:endParaRPr lang="zh-TW" altLang="en-US" dirty="0"/>
          </a:p>
          <a:p>
            <a:r>
              <a:rPr lang="zh-TW" altLang="en-US" b="1" dirty="0"/>
              <a:t>職業安全衛生管理辦法 </a:t>
            </a:r>
            <a:r>
              <a:rPr lang="en-US" altLang="zh-TW" b="1" strike="sngStrike" dirty="0"/>
              <a:t>(103.06.26)</a:t>
            </a:r>
            <a:r>
              <a:rPr lang="en-US" altLang="zh-TW" b="1" strike="noStrike" dirty="0"/>
              <a:t>(105.2.19)</a:t>
            </a:r>
            <a:endParaRPr lang="en-US" altLang="zh-TW" b="1" strike="sngStrike" dirty="0"/>
          </a:p>
          <a:p>
            <a:r>
              <a:rPr lang="zh-TW" altLang="en-US" dirty="0"/>
              <a:t>第 </a:t>
            </a:r>
            <a:r>
              <a:rPr lang="en-US" altLang="zh-TW" dirty="0"/>
              <a:t>33 </a:t>
            </a:r>
            <a:r>
              <a:rPr lang="zh-TW" altLang="en-US" dirty="0"/>
              <a:t>條 　 雇主對高壓氣體特定設備、高壓氣體容器及第一種壓力容器應每月依下列規定定期實施檢查一次：</a:t>
            </a:r>
          </a:p>
          <a:p>
            <a:r>
              <a:rPr lang="zh-TW" altLang="en-US" dirty="0"/>
              <a:t>一、本體有無損傷、變形。</a:t>
            </a:r>
          </a:p>
          <a:p>
            <a:r>
              <a:rPr lang="zh-TW" altLang="en-US" dirty="0"/>
              <a:t>二、蓋板螺栓有無損耗。</a:t>
            </a:r>
          </a:p>
          <a:p>
            <a:r>
              <a:rPr lang="zh-TW" altLang="en-US" dirty="0"/>
              <a:t>三、管及閥等有無損傷、洩漏。</a:t>
            </a:r>
          </a:p>
          <a:p>
            <a:r>
              <a:rPr lang="zh-TW" altLang="en-US" dirty="0"/>
              <a:t>四、壓力表及溫度計及其他安全裝置有無損傷。</a:t>
            </a:r>
          </a:p>
          <a:p>
            <a:r>
              <a:rPr lang="zh-TW" altLang="en-US" dirty="0"/>
              <a:t>五、平台支架有無嚴重腐蝕。</a:t>
            </a:r>
          </a:p>
          <a:p>
            <a:r>
              <a:rPr lang="zh-TW" altLang="en-US" dirty="0"/>
              <a:t>對於有保溫部分或有高游離輻射污染之虞之場所，得免實施。</a:t>
            </a:r>
          </a:p>
          <a:p>
            <a:r>
              <a:rPr lang="zh-TW" altLang="en-US" dirty="0"/>
              <a:t>第 </a:t>
            </a:r>
            <a:r>
              <a:rPr lang="en-US" altLang="zh-TW" dirty="0"/>
              <a:t>35 </a:t>
            </a:r>
            <a:r>
              <a:rPr lang="zh-TW" altLang="en-US" dirty="0"/>
              <a:t>條 　 雇主對</a:t>
            </a:r>
            <a:r>
              <a:rPr lang="zh-TW" altLang="en-US" b="1" dirty="0"/>
              <a:t>第二種壓力容器</a:t>
            </a:r>
            <a:r>
              <a:rPr lang="zh-TW" altLang="en-US" dirty="0"/>
              <a:t>應每年依下列規定定期實施檢查一次：</a:t>
            </a:r>
          </a:p>
          <a:p>
            <a:r>
              <a:rPr lang="zh-TW" altLang="en-US" dirty="0"/>
              <a:t>一、內面及外面有無顯著損傷、裂痕、變形及腐蝕。</a:t>
            </a:r>
          </a:p>
          <a:p>
            <a:r>
              <a:rPr lang="zh-TW" altLang="en-US" dirty="0"/>
              <a:t>二、蓋、凸緣、閥、旋塞等有無異常。</a:t>
            </a:r>
          </a:p>
          <a:p>
            <a:r>
              <a:rPr lang="zh-TW" altLang="en-US" dirty="0"/>
              <a:t>三、安全閥、壓力表與其他安全裝置之性能有無異常。</a:t>
            </a:r>
          </a:p>
          <a:p>
            <a:r>
              <a:rPr lang="zh-TW" altLang="en-US" dirty="0"/>
              <a:t>四、其他保持性能之必要事項。</a:t>
            </a:r>
          </a:p>
          <a:p>
            <a:r>
              <a:rPr lang="zh-TW" altLang="en-US" dirty="0"/>
              <a:t>第 </a:t>
            </a:r>
            <a:r>
              <a:rPr lang="en-US" altLang="zh-TW" dirty="0"/>
              <a:t>36 </a:t>
            </a:r>
            <a:r>
              <a:rPr lang="zh-TW" altLang="en-US" dirty="0"/>
              <a:t>條 　 雇主對小型壓力容器應每年依下列規定定期實施檢查一次：</a:t>
            </a:r>
          </a:p>
          <a:p>
            <a:r>
              <a:rPr lang="zh-TW" altLang="en-US" dirty="0"/>
              <a:t>一、本體有無損傷。</a:t>
            </a:r>
          </a:p>
          <a:p>
            <a:r>
              <a:rPr lang="zh-TW" altLang="en-US" dirty="0"/>
              <a:t>二、蓋板螺旋有無異常。</a:t>
            </a:r>
          </a:p>
          <a:p>
            <a:r>
              <a:rPr lang="zh-TW" altLang="en-US" dirty="0"/>
              <a:t>三、管及閥等有無異常。</a:t>
            </a:r>
          </a:p>
          <a:p>
            <a:r>
              <a:rPr lang="zh-TW" altLang="en-US" dirty="0"/>
              <a:t>四、其他保持性能之必要事項。</a:t>
            </a:r>
          </a:p>
          <a:p>
            <a:r>
              <a:rPr lang="zh-TW" altLang="en-US" dirty="0"/>
              <a:t>第 </a:t>
            </a:r>
            <a:r>
              <a:rPr lang="en-US" altLang="zh-TW" dirty="0"/>
              <a:t>45 </a:t>
            </a:r>
            <a:r>
              <a:rPr lang="zh-TW" altLang="en-US" dirty="0"/>
              <a:t>條 　 雇主對</a:t>
            </a:r>
            <a:r>
              <a:rPr lang="zh-TW" altLang="en-US" b="1" dirty="0"/>
              <a:t>第二種壓力容器</a:t>
            </a:r>
            <a:r>
              <a:rPr lang="zh-TW" altLang="en-US" dirty="0"/>
              <a:t>應於初次使用前依下列規定實施重點檢查：</a:t>
            </a:r>
          </a:p>
          <a:p>
            <a:r>
              <a:rPr lang="zh-TW" altLang="en-US" dirty="0"/>
              <a:t>一、確認胴體、端板之厚度是否與製造廠所附資料符合。</a:t>
            </a:r>
          </a:p>
          <a:p>
            <a:r>
              <a:rPr lang="zh-TW" altLang="en-US" dirty="0"/>
              <a:t>二、確認安全閥吹洩量是否足夠。</a:t>
            </a:r>
          </a:p>
          <a:p>
            <a:r>
              <a:rPr lang="zh-TW" altLang="en-US" dirty="0"/>
              <a:t>三、各項尺寸、附屬品與附屬裝置是否與容器明細表符合。</a:t>
            </a:r>
          </a:p>
          <a:p>
            <a:r>
              <a:rPr lang="zh-TW" altLang="en-US" dirty="0"/>
              <a:t>四、經實施耐壓試驗無局部性之膨出、伸長或洩漏之缺陷。</a:t>
            </a:r>
          </a:p>
          <a:p>
            <a:r>
              <a:rPr lang="zh-TW" altLang="en-US" dirty="0"/>
              <a:t>五、其他保持性能之必要事項。</a:t>
            </a:r>
            <a:endParaRPr lang="en-US" altLang="zh-TW" dirty="0"/>
          </a:p>
        </p:txBody>
      </p:sp>
    </p:spTree>
    <p:extLst>
      <p:ext uri="{BB962C8B-B14F-4D97-AF65-F5344CB8AC3E}">
        <p14:creationId xmlns:p14="http://schemas.microsoft.com/office/powerpoint/2010/main" val="2672722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0F6C94-6095-4156-83ED-C2D76B73D18C}" type="slidenum">
              <a:rPr lang="en-US" altLang="zh-TW" sz="1200">
                <a:ea typeface="標楷體" panose="03000509000000000000" pitchFamily="65" charset="-120"/>
              </a:rPr>
              <a:pPr algn="r"/>
              <a:t>50</a:t>
            </a:fld>
            <a:endParaRPr lang="en-US" altLang="zh-TW" sz="1200" dirty="0">
              <a:ea typeface="標楷體" panose="03000509000000000000" pitchFamily="65" charset="-12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zh-TW" altLang="en-US" dirty="0"/>
              <a:t>補充說明</a:t>
            </a:r>
            <a:r>
              <a:rPr lang="en-US" altLang="zh-TW" dirty="0"/>
              <a:t>:</a:t>
            </a:r>
          </a:p>
          <a:p>
            <a:r>
              <a:rPr lang="zh-TW" altLang="en-US" dirty="0"/>
              <a:t>一般常見的氣體鋼瓶因內裝高壓氣體，是高壓氣體容器，適用</a:t>
            </a:r>
            <a:r>
              <a:rPr lang="zh-TW" altLang="zh-TW" dirty="0"/>
              <a:t>下列”</a:t>
            </a:r>
            <a:r>
              <a:rPr lang="zh-TW" altLang="en-US" dirty="0"/>
              <a:t>職業</a:t>
            </a:r>
            <a:r>
              <a:rPr lang="zh-TW" altLang="zh-TW" dirty="0"/>
              <a:t>安全衛生設施規則“ 中的規定</a:t>
            </a:r>
            <a:endParaRPr lang="en-US" altLang="zh-TW" dirty="0"/>
          </a:p>
          <a:p>
            <a:r>
              <a:rPr lang="zh-TW" altLang="en-US" dirty="0"/>
              <a:t>但因容積小於</a:t>
            </a:r>
            <a:r>
              <a:rPr lang="en-US" altLang="zh-TW" dirty="0"/>
              <a:t>0.5</a:t>
            </a:r>
            <a:r>
              <a:rPr lang="zh-TW" altLang="en-US" dirty="0"/>
              <a:t>立方公尺</a:t>
            </a:r>
            <a:r>
              <a:rPr lang="en-US" altLang="zh-TW" dirty="0"/>
              <a:t>(</a:t>
            </a:r>
            <a:r>
              <a:rPr lang="zh-TW" altLang="zh-TW" dirty="0"/>
              <a:t>危險性機械及設備安全檢查規則第4條</a:t>
            </a:r>
            <a:r>
              <a:rPr lang="en-US" altLang="zh-TW" dirty="0"/>
              <a:t>)</a:t>
            </a:r>
            <a:r>
              <a:rPr lang="zh-TW" altLang="en-US" dirty="0"/>
              <a:t>，因此並不是</a:t>
            </a:r>
            <a:r>
              <a:rPr lang="en-US" altLang="zh-TW" dirty="0"/>
              <a:t>”</a:t>
            </a:r>
            <a:r>
              <a:rPr lang="zh-TW" altLang="zh-TW" dirty="0"/>
              <a:t>危險性機械及設備安全檢查規則“適用的高壓氣體容器。</a:t>
            </a:r>
            <a:r>
              <a:rPr lang="zh-TW" altLang="en-US" dirty="0"/>
              <a:t>。</a:t>
            </a:r>
          </a:p>
          <a:p>
            <a:endParaRPr lang="zh-TW" altLang="en-US" dirty="0"/>
          </a:p>
          <a:p>
            <a:r>
              <a:rPr lang="zh-TW" altLang="en-US" b="1" dirty="0"/>
              <a:t>職業安全衛生設施規則</a:t>
            </a:r>
            <a:r>
              <a:rPr lang="en-US" altLang="zh-TW" b="1" dirty="0"/>
              <a:t>(103.7.1)</a:t>
            </a:r>
          </a:p>
          <a:p>
            <a:r>
              <a:rPr lang="zh-TW" altLang="zh-TW" dirty="0"/>
              <a:t>第</a:t>
            </a:r>
            <a:r>
              <a:rPr lang="en-US" altLang="zh-TW" dirty="0"/>
              <a:t> 106 </a:t>
            </a:r>
            <a:r>
              <a:rPr lang="zh-TW" altLang="zh-TW" dirty="0"/>
              <a:t>條 　 雇主對於高壓氣體容器，不論盛裝或空容器，使用時，應依下列規定辦理：</a:t>
            </a:r>
          </a:p>
          <a:p>
            <a:r>
              <a:rPr lang="zh-TW" altLang="zh-TW" dirty="0"/>
              <a:t>一、確知容器之用途無誤者，方得使用。</a:t>
            </a:r>
          </a:p>
          <a:p>
            <a:r>
              <a:rPr lang="zh-TW" altLang="zh-TW" dirty="0"/>
              <a:t>二、高壓氣體容器應標明所裝氣體之品名，不得任意灌裝或轉裝。</a:t>
            </a:r>
          </a:p>
          <a:p>
            <a:r>
              <a:rPr lang="zh-TW" altLang="zh-TW" dirty="0"/>
              <a:t>三、容器外表顏色，不得擅自變更或擦掉。</a:t>
            </a:r>
          </a:p>
          <a:p>
            <a:r>
              <a:rPr lang="zh-TW" altLang="zh-TW" dirty="0"/>
              <a:t>四、容器使用時應加固定。</a:t>
            </a:r>
          </a:p>
          <a:p>
            <a:r>
              <a:rPr lang="zh-TW" altLang="zh-TW" dirty="0"/>
              <a:t>五、容器搬動不得粗莽或使之衝擊。</a:t>
            </a:r>
          </a:p>
          <a:p>
            <a:r>
              <a:rPr lang="zh-TW" altLang="zh-TW" dirty="0"/>
              <a:t>六、焊接時不得在容器上試焊。</a:t>
            </a:r>
          </a:p>
          <a:p>
            <a:r>
              <a:rPr lang="zh-TW" altLang="zh-TW" dirty="0"/>
              <a:t>七、容器應妥善管理、整理。</a:t>
            </a:r>
          </a:p>
          <a:p>
            <a:r>
              <a:rPr lang="zh-TW" altLang="zh-TW" dirty="0"/>
              <a:t>第</a:t>
            </a:r>
            <a:r>
              <a:rPr lang="en-US" altLang="zh-TW" dirty="0"/>
              <a:t> 107 </a:t>
            </a:r>
            <a:r>
              <a:rPr lang="zh-TW" altLang="zh-TW" dirty="0"/>
              <a:t>條 　 雇主對於高壓氣體容器，不論盛裝或空容器，搬運時，應依下列規定辦理：</a:t>
            </a:r>
          </a:p>
          <a:p>
            <a:r>
              <a:rPr lang="zh-TW" altLang="zh-TW" dirty="0"/>
              <a:t>一、溫度保持在攝氏四十度以下。</a:t>
            </a:r>
          </a:p>
          <a:p>
            <a:r>
              <a:rPr lang="zh-TW" altLang="zh-TW" dirty="0"/>
              <a:t>二、場內移動儘量使用專用手推車等，務求安穩直立。</a:t>
            </a:r>
          </a:p>
          <a:p>
            <a:r>
              <a:rPr lang="zh-TW" altLang="zh-TW" dirty="0"/>
              <a:t>三、以手移動容器，應確知護蓋旋緊後，方直立移動。</a:t>
            </a:r>
          </a:p>
          <a:p>
            <a:r>
              <a:rPr lang="zh-TW" altLang="zh-TW" dirty="0"/>
              <a:t>四、容器吊起搬運不得直接用電磁鐵，吊鏈、繩子等直接吊運。</a:t>
            </a:r>
          </a:p>
          <a:p>
            <a:r>
              <a:rPr lang="zh-TW" altLang="zh-TW" dirty="0"/>
              <a:t>五、容器裝車或卸車，應確知護蓋旋緊後才進行，卸車時必須使用緩衝板或輪胎。</a:t>
            </a:r>
          </a:p>
          <a:p>
            <a:r>
              <a:rPr lang="zh-TW" altLang="zh-TW" dirty="0"/>
              <a:t>六、儘量避免與其他氣體混載，非混載不可時，應將容器之頭尾反方向置放或隔置相當間隔。</a:t>
            </a:r>
          </a:p>
          <a:p>
            <a:r>
              <a:rPr lang="zh-TW" altLang="zh-TW" dirty="0"/>
              <a:t>七、載運可燃性氣體時，要置備滅火器；載運毒性氣體時，要置備吸收劑、中和劑、防毒面具等。</a:t>
            </a:r>
          </a:p>
          <a:p>
            <a:r>
              <a:rPr lang="zh-TW" altLang="zh-TW" dirty="0"/>
              <a:t>八、盛裝容器之載運車輛，應有警戒標誌。</a:t>
            </a:r>
          </a:p>
          <a:p>
            <a:r>
              <a:rPr lang="zh-TW" altLang="zh-TW" dirty="0"/>
              <a:t>九、運送中遇有漏氣，應檢查漏出部位，給予適當處理。</a:t>
            </a:r>
          </a:p>
          <a:p>
            <a:r>
              <a:rPr lang="zh-TW" altLang="zh-TW" dirty="0"/>
              <a:t>十、搬運中發現溫度異常高昇時，應立即灑水冷卻，必要時，並應通知原製造廠協助處理。</a:t>
            </a:r>
          </a:p>
          <a:p>
            <a:r>
              <a:rPr lang="zh-TW" altLang="zh-TW" dirty="0"/>
              <a:t>第</a:t>
            </a:r>
            <a:r>
              <a:rPr lang="en-US" altLang="zh-TW" dirty="0"/>
              <a:t> 108 </a:t>
            </a:r>
            <a:r>
              <a:rPr lang="zh-TW" altLang="zh-TW" dirty="0"/>
              <a:t>條 　 雇主對於高壓氣體之貯存，應依下列規定辦理：</a:t>
            </a:r>
          </a:p>
          <a:p>
            <a:r>
              <a:rPr lang="zh-TW" altLang="zh-TW" dirty="0"/>
              <a:t>一、貯存場所應有適當之警戒標示，禁止煙火接近。</a:t>
            </a:r>
          </a:p>
          <a:p>
            <a:r>
              <a:rPr lang="zh-TW" altLang="zh-TW" dirty="0"/>
              <a:t>二、貯存周圍二公尺內不得放置有煙火及著火性、引火性物品。</a:t>
            </a:r>
          </a:p>
          <a:p>
            <a:r>
              <a:rPr lang="zh-TW" altLang="zh-TW" dirty="0"/>
              <a:t>三、盛裝容器和空容器應分區放置。</a:t>
            </a:r>
          </a:p>
          <a:p>
            <a:r>
              <a:rPr lang="zh-TW" altLang="zh-TW" dirty="0"/>
              <a:t>四、可燃性氣體、有毒性氣體及氧氣之鋼瓶，應分開貯存。</a:t>
            </a:r>
          </a:p>
          <a:p>
            <a:r>
              <a:rPr lang="zh-TW" altLang="zh-TW" dirty="0"/>
              <a:t>五、應安穩置放並加固定及裝妥護蓋。</a:t>
            </a:r>
          </a:p>
          <a:p>
            <a:r>
              <a:rPr lang="zh-TW" altLang="zh-TW" dirty="0"/>
              <a:t>六、容器應保持在攝氏四十度以下。</a:t>
            </a:r>
          </a:p>
          <a:p>
            <a:r>
              <a:rPr lang="zh-TW" altLang="zh-TW" dirty="0"/>
              <a:t>七、貯存處應考慮於緊急時便於搬出。</a:t>
            </a:r>
          </a:p>
          <a:p>
            <a:r>
              <a:rPr lang="zh-TW" altLang="zh-TW" dirty="0"/>
              <a:t>八、通路面積以確保貯存處面積百分之二十以上為原則。</a:t>
            </a:r>
          </a:p>
          <a:p>
            <a:r>
              <a:rPr lang="zh-TW" altLang="zh-TW" dirty="0"/>
              <a:t>九、貯存處附近，不得任意放置其他物品。</a:t>
            </a:r>
          </a:p>
          <a:p>
            <a:r>
              <a:rPr lang="zh-TW" altLang="zh-TW" dirty="0"/>
              <a:t>十、貯存比空氣重之氣體，應注意低漥處之通風。</a:t>
            </a:r>
          </a:p>
          <a:p>
            <a:pPr eaLnBrk="1" hangingPunct="1"/>
            <a:endParaRPr lang="en-US" altLang="zh-TW" dirty="0"/>
          </a:p>
          <a:p>
            <a:pPr eaLnBrk="1" hangingPunct="1"/>
            <a:r>
              <a:rPr lang="zh-TW" altLang="en-US" b="1" dirty="0"/>
              <a:t>職業安全衛生管理辦法 </a:t>
            </a:r>
            <a:r>
              <a:rPr lang="en-US" altLang="zh-TW" b="1" strike="sngStrike" dirty="0"/>
              <a:t>(103.06.26)</a:t>
            </a:r>
            <a:r>
              <a:rPr lang="en-US" altLang="zh-TW" b="1" dirty="0"/>
              <a:t>(105.2.19)</a:t>
            </a:r>
          </a:p>
          <a:p>
            <a:pPr eaLnBrk="1" hangingPunct="1"/>
            <a:r>
              <a:rPr lang="zh-TW" altLang="en-US" dirty="0"/>
              <a:t>第 </a:t>
            </a:r>
            <a:r>
              <a:rPr lang="en-US" altLang="zh-TW" dirty="0"/>
              <a:t>33 </a:t>
            </a:r>
            <a:r>
              <a:rPr lang="zh-TW" altLang="en-US" dirty="0"/>
              <a:t>條 　 雇主對高壓氣體特定設備、高壓氣體容器及第一種壓力容器應每月依下列規定定期實施檢查 一次：</a:t>
            </a:r>
          </a:p>
          <a:p>
            <a:pPr eaLnBrk="1" hangingPunct="1"/>
            <a:r>
              <a:rPr lang="zh-TW" altLang="en-US" dirty="0"/>
              <a:t>一、本體有無損傷、變形。</a:t>
            </a:r>
          </a:p>
          <a:p>
            <a:pPr eaLnBrk="1" hangingPunct="1"/>
            <a:r>
              <a:rPr lang="zh-TW" altLang="en-US" dirty="0"/>
              <a:t>二、蓋板螺栓有無損耗。</a:t>
            </a:r>
          </a:p>
          <a:p>
            <a:pPr eaLnBrk="1" hangingPunct="1"/>
            <a:r>
              <a:rPr lang="zh-TW" altLang="en-US" dirty="0"/>
              <a:t>三、管及閥等有無損傷、洩漏。</a:t>
            </a:r>
          </a:p>
          <a:p>
            <a:pPr eaLnBrk="1" hangingPunct="1"/>
            <a:r>
              <a:rPr lang="zh-TW" altLang="en-US" dirty="0"/>
              <a:t>四、壓力表及溫度計及其他安全裝置有無損傷。</a:t>
            </a:r>
          </a:p>
          <a:p>
            <a:pPr eaLnBrk="1" hangingPunct="1"/>
            <a:r>
              <a:rPr lang="zh-TW" altLang="en-US" dirty="0"/>
              <a:t>五、平台支架有無嚴重腐蝕。</a:t>
            </a:r>
          </a:p>
          <a:p>
            <a:pPr eaLnBrk="1" hangingPunct="1"/>
            <a:r>
              <a:rPr lang="zh-TW" altLang="en-US" dirty="0"/>
              <a:t>對於有保溫部分或有高游離輻射污染之虞之場所，得免實施。</a:t>
            </a:r>
          </a:p>
          <a:p>
            <a:pPr eaLnBrk="1" hangingPunct="1"/>
            <a:endParaRPr lang="zh-TW" altLang="en-US" dirty="0"/>
          </a:p>
          <a:p>
            <a:pPr eaLnBrk="1" hangingPunct="1"/>
            <a:r>
              <a:rPr lang="zh-TW" altLang="en-US" dirty="0"/>
              <a:t>第 </a:t>
            </a:r>
            <a:r>
              <a:rPr lang="en-US" altLang="zh-TW" dirty="0"/>
              <a:t>64 </a:t>
            </a:r>
            <a:r>
              <a:rPr lang="zh-TW" altLang="en-US" dirty="0"/>
              <a:t>條 　 雇主使勞工從事下列危險性設備作業時，應使該勞工就其作業有關事項實施檢點：</a:t>
            </a:r>
          </a:p>
          <a:p>
            <a:pPr eaLnBrk="1" hangingPunct="1"/>
            <a:r>
              <a:rPr lang="zh-TW" altLang="en-US" dirty="0"/>
              <a:t>一、鍋爐之操作作業。</a:t>
            </a:r>
          </a:p>
          <a:p>
            <a:pPr eaLnBrk="1" hangingPunct="1"/>
            <a:r>
              <a:rPr lang="zh-TW" altLang="en-US" dirty="0"/>
              <a:t>二、第一種壓力容器之操作作業。</a:t>
            </a:r>
          </a:p>
          <a:p>
            <a:pPr eaLnBrk="1" hangingPunct="1"/>
            <a:r>
              <a:rPr lang="zh-TW" altLang="en-US" dirty="0"/>
              <a:t>三、高壓氣體特定設備之操作作業。</a:t>
            </a:r>
          </a:p>
          <a:p>
            <a:pPr eaLnBrk="1" hangingPunct="1"/>
            <a:r>
              <a:rPr lang="zh-TW" altLang="en-US" dirty="0"/>
              <a:t>四、高壓氣體容器之操作作業。</a:t>
            </a:r>
          </a:p>
          <a:p>
            <a:pPr eaLnBrk="1" hangingPunct="1"/>
            <a:endParaRPr lang="zh-TW" altLang="zh-TW" dirty="0"/>
          </a:p>
        </p:txBody>
      </p:sp>
    </p:spTree>
    <p:extLst>
      <p:ext uri="{BB962C8B-B14F-4D97-AF65-F5344CB8AC3E}">
        <p14:creationId xmlns:p14="http://schemas.microsoft.com/office/powerpoint/2010/main" val="33533008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0F6C94-6095-4156-83ED-C2D76B73D18C}" type="slidenum">
              <a:rPr lang="en-US" altLang="zh-TW" sz="1200">
                <a:ea typeface="標楷體" panose="03000509000000000000" pitchFamily="65" charset="-120"/>
              </a:rPr>
              <a:pPr algn="r"/>
              <a:t>51</a:t>
            </a:fld>
            <a:endParaRPr lang="en-US" altLang="zh-TW" sz="1200" dirty="0">
              <a:ea typeface="標楷體" panose="03000509000000000000" pitchFamily="65" charset="-12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r>
              <a:rPr lang="zh-TW" altLang="en-US" dirty="0"/>
              <a:t>補充說明</a:t>
            </a:r>
            <a:r>
              <a:rPr lang="en-US" altLang="zh-TW" dirty="0"/>
              <a:t>:</a:t>
            </a:r>
          </a:p>
          <a:p>
            <a:r>
              <a:rPr lang="zh-TW" altLang="en-US" dirty="0"/>
              <a:t>一般常見的氣體鋼瓶因內裝高壓氣體，是高壓氣體容器，適用</a:t>
            </a:r>
            <a:r>
              <a:rPr lang="zh-TW" altLang="zh-TW" dirty="0"/>
              <a:t>下列”</a:t>
            </a:r>
            <a:r>
              <a:rPr lang="zh-TW" altLang="en-US" dirty="0"/>
              <a:t>職業</a:t>
            </a:r>
            <a:r>
              <a:rPr lang="zh-TW" altLang="zh-TW" dirty="0"/>
              <a:t>安全衛生設施規則“ 中的規定</a:t>
            </a:r>
            <a:endParaRPr lang="en-US" altLang="zh-TW" dirty="0"/>
          </a:p>
          <a:p>
            <a:r>
              <a:rPr lang="zh-TW" altLang="en-US" dirty="0"/>
              <a:t>但因容積小於</a:t>
            </a:r>
            <a:r>
              <a:rPr lang="en-US" altLang="zh-TW" dirty="0"/>
              <a:t>0.5</a:t>
            </a:r>
            <a:r>
              <a:rPr lang="zh-TW" altLang="en-US" dirty="0"/>
              <a:t>立方公尺</a:t>
            </a:r>
            <a:r>
              <a:rPr lang="en-US" altLang="zh-TW" dirty="0"/>
              <a:t>(</a:t>
            </a:r>
            <a:r>
              <a:rPr lang="zh-TW" altLang="zh-TW" dirty="0"/>
              <a:t>危險性機械及設備安全檢查規則第4條</a:t>
            </a:r>
            <a:r>
              <a:rPr lang="en-US" altLang="zh-TW" dirty="0"/>
              <a:t>)</a:t>
            </a:r>
            <a:r>
              <a:rPr lang="zh-TW" altLang="en-US" dirty="0"/>
              <a:t>，因此並不是</a:t>
            </a:r>
            <a:r>
              <a:rPr lang="en-US" altLang="zh-TW" dirty="0"/>
              <a:t>”</a:t>
            </a:r>
            <a:r>
              <a:rPr lang="zh-TW" altLang="zh-TW" dirty="0"/>
              <a:t>危險性機械及設備安全檢查規則“適用的高壓氣體容器。</a:t>
            </a:r>
            <a:r>
              <a:rPr lang="zh-TW" altLang="en-US" dirty="0"/>
              <a:t>。</a:t>
            </a:r>
          </a:p>
          <a:p>
            <a:endParaRPr lang="zh-TW" altLang="en-US" dirty="0"/>
          </a:p>
          <a:p>
            <a:r>
              <a:rPr lang="zh-TW" altLang="en-US" b="1" dirty="0"/>
              <a:t>職業安全衛生設施規則</a:t>
            </a:r>
            <a:r>
              <a:rPr lang="en-US" altLang="zh-TW" b="1" dirty="0"/>
              <a:t>(103.7.1)</a:t>
            </a:r>
          </a:p>
          <a:p>
            <a:r>
              <a:rPr lang="zh-TW" altLang="zh-TW" dirty="0"/>
              <a:t>第</a:t>
            </a:r>
            <a:r>
              <a:rPr lang="en-US" altLang="zh-TW" dirty="0"/>
              <a:t> 106 </a:t>
            </a:r>
            <a:r>
              <a:rPr lang="zh-TW" altLang="zh-TW" dirty="0"/>
              <a:t>條 　 雇主對於高壓氣體容器，不論盛裝或空容器，使用時，應依下列規定辦理：</a:t>
            </a:r>
          </a:p>
          <a:p>
            <a:r>
              <a:rPr lang="zh-TW" altLang="zh-TW" dirty="0"/>
              <a:t>一、確知容器之用途無誤者，方得使用。</a:t>
            </a:r>
          </a:p>
          <a:p>
            <a:r>
              <a:rPr lang="zh-TW" altLang="zh-TW" dirty="0"/>
              <a:t>二、高壓氣體容器應標明所裝氣體之品名，不得任意灌裝或轉裝。</a:t>
            </a:r>
          </a:p>
          <a:p>
            <a:r>
              <a:rPr lang="zh-TW" altLang="zh-TW" dirty="0"/>
              <a:t>三、容器外表顏色，不得擅自變更或擦掉。</a:t>
            </a:r>
          </a:p>
          <a:p>
            <a:r>
              <a:rPr lang="zh-TW" altLang="zh-TW" dirty="0"/>
              <a:t>四、容器使用時應加固定。</a:t>
            </a:r>
          </a:p>
          <a:p>
            <a:r>
              <a:rPr lang="zh-TW" altLang="zh-TW" dirty="0"/>
              <a:t>五、容器搬動不得粗莽或使之衝擊。</a:t>
            </a:r>
          </a:p>
          <a:p>
            <a:r>
              <a:rPr lang="zh-TW" altLang="zh-TW" dirty="0"/>
              <a:t>六、焊接時不得在容器上試焊。</a:t>
            </a:r>
          </a:p>
          <a:p>
            <a:r>
              <a:rPr lang="zh-TW" altLang="zh-TW" dirty="0"/>
              <a:t>七、容器應妥善管理、整理。</a:t>
            </a:r>
          </a:p>
          <a:p>
            <a:r>
              <a:rPr lang="zh-TW" altLang="zh-TW" dirty="0"/>
              <a:t>第</a:t>
            </a:r>
            <a:r>
              <a:rPr lang="en-US" altLang="zh-TW" dirty="0"/>
              <a:t> 107 </a:t>
            </a:r>
            <a:r>
              <a:rPr lang="zh-TW" altLang="zh-TW" dirty="0"/>
              <a:t>條 　 雇主對於高壓氣體容器，不論盛裝或空容器，搬運時，應依下列規定辦理：</a:t>
            </a:r>
          </a:p>
          <a:p>
            <a:r>
              <a:rPr lang="zh-TW" altLang="zh-TW" dirty="0"/>
              <a:t>一、溫度保持在攝氏四十度以下。</a:t>
            </a:r>
          </a:p>
          <a:p>
            <a:r>
              <a:rPr lang="zh-TW" altLang="zh-TW" dirty="0"/>
              <a:t>二、場內移動儘量使用專用手推車等，務求安穩直立。</a:t>
            </a:r>
          </a:p>
          <a:p>
            <a:r>
              <a:rPr lang="zh-TW" altLang="zh-TW" dirty="0"/>
              <a:t>三、以手移動容器，應確知護蓋旋緊後，方直立移動。</a:t>
            </a:r>
          </a:p>
          <a:p>
            <a:r>
              <a:rPr lang="zh-TW" altLang="zh-TW" dirty="0"/>
              <a:t>四、容器吊起搬運不得直接用電磁鐵，吊鏈、繩子等直接吊運。</a:t>
            </a:r>
          </a:p>
          <a:p>
            <a:r>
              <a:rPr lang="zh-TW" altLang="zh-TW" dirty="0"/>
              <a:t>五、容器裝車或卸車，應確知護蓋旋緊後才進行，卸車時必須使用緩衝板或輪胎。</a:t>
            </a:r>
          </a:p>
          <a:p>
            <a:r>
              <a:rPr lang="zh-TW" altLang="zh-TW" dirty="0"/>
              <a:t>六、儘量避免與其他氣體混載，非混載不可時，應將容器之頭尾反方向置放或隔置相當間隔。</a:t>
            </a:r>
          </a:p>
          <a:p>
            <a:r>
              <a:rPr lang="zh-TW" altLang="zh-TW" dirty="0"/>
              <a:t>七、載運可燃性氣體時，要置備滅火器；載運毒性氣體時，要置備吸收劑、中和劑、防毒面具等。</a:t>
            </a:r>
          </a:p>
          <a:p>
            <a:r>
              <a:rPr lang="zh-TW" altLang="zh-TW" dirty="0"/>
              <a:t>八、盛裝容器之載運車輛，應有警戒標誌。</a:t>
            </a:r>
          </a:p>
          <a:p>
            <a:r>
              <a:rPr lang="zh-TW" altLang="zh-TW" dirty="0"/>
              <a:t>九、運送中遇有漏氣，應檢查漏出部位，給予適當處理。</a:t>
            </a:r>
          </a:p>
          <a:p>
            <a:r>
              <a:rPr lang="zh-TW" altLang="zh-TW" dirty="0"/>
              <a:t>十、搬運中發現溫度異常高昇時，應立即灑水冷卻，必要時，並應通知原製造廠協助處理。</a:t>
            </a:r>
          </a:p>
          <a:p>
            <a:r>
              <a:rPr lang="zh-TW" altLang="zh-TW" dirty="0"/>
              <a:t>第</a:t>
            </a:r>
            <a:r>
              <a:rPr lang="en-US" altLang="zh-TW" dirty="0"/>
              <a:t> 108 </a:t>
            </a:r>
            <a:r>
              <a:rPr lang="zh-TW" altLang="zh-TW" dirty="0"/>
              <a:t>條 　 雇主對於高壓氣體之貯存，應依下列規定辦理：</a:t>
            </a:r>
          </a:p>
          <a:p>
            <a:r>
              <a:rPr lang="zh-TW" altLang="zh-TW" dirty="0"/>
              <a:t>一、貯存場所應有適當之警戒標示，禁止煙火接近。</a:t>
            </a:r>
          </a:p>
          <a:p>
            <a:r>
              <a:rPr lang="zh-TW" altLang="zh-TW" dirty="0"/>
              <a:t>二、貯存周圍二公尺內不得放置有煙火及著火性、引火性物品。</a:t>
            </a:r>
          </a:p>
          <a:p>
            <a:r>
              <a:rPr lang="zh-TW" altLang="zh-TW" dirty="0"/>
              <a:t>三、盛裝容器和空容器應分區放置。</a:t>
            </a:r>
          </a:p>
          <a:p>
            <a:r>
              <a:rPr lang="zh-TW" altLang="zh-TW" dirty="0"/>
              <a:t>四、可燃性氣體、有毒性氣體及氧氣之鋼瓶，應分開貯存。</a:t>
            </a:r>
          </a:p>
          <a:p>
            <a:r>
              <a:rPr lang="zh-TW" altLang="zh-TW" dirty="0"/>
              <a:t>五、應安穩置放並加固定及裝妥護蓋。</a:t>
            </a:r>
          </a:p>
          <a:p>
            <a:r>
              <a:rPr lang="zh-TW" altLang="zh-TW" dirty="0"/>
              <a:t>六、容器應保持在攝氏四十度以下。</a:t>
            </a:r>
          </a:p>
          <a:p>
            <a:r>
              <a:rPr lang="zh-TW" altLang="zh-TW" dirty="0"/>
              <a:t>七、貯存處應考慮於緊急時便於搬出。</a:t>
            </a:r>
          </a:p>
          <a:p>
            <a:r>
              <a:rPr lang="zh-TW" altLang="zh-TW" dirty="0"/>
              <a:t>八、通路面積以確保貯存處面積百分之二十以上為原則。</a:t>
            </a:r>
          </a:p>
          <a:p>
            <a:r>
              <a:rPr lang="zh-TW" altLang="zh-TW" dirty="0"/>
              <a:t>九、貯存處附近，不得任意放置其他物品。</a:t>
            </a:r>
          </a:p>
          <a:p>
            <a:r>
              <a:rPr lang="zh-TW" altLang="zh-TW" dirty="0"/>
              <a:t>十、貯存比空氣重之氣體，應注意低漥處之通風。</a:t>
            </a:r>
          </a:p>
          <a:p>
            <a:pPr eaLnBrk="1" hangingPunct="1"/>
            <a:endParaRPr lang="en-US" altLang="zh-TW" dirty="0"/>
          </a:p>
          <a:p>
            <a:pPr eaLnBrk="1" hangingPunct="1"/>
            <a:r>
              <a:rPr lang="zh-TW" altLang="en-US" b="1" dirty="0"/>
              <a:t>職業安全衛生管理辦法 </a:t>
            </a:r>
            <a:r>
              <a:rPr lang="en-US" altLang="zh-TW" b="1" strike="sngStrike" dirty="0"/>
              <a:t>(103.06.26)</a:t>
            </a:r>
            <a:r>
              <a:rPr lang="en-US" altLang="zh-TW" b="1" dirty="0"/>
              <a:t>(105.2.19)</a:t>
            </a:r>
          </a:p>
          <a:p>
            <a:pPr eaLnBrk="1" hangingPunct="1"/>
            <a:r>
              <a:rPr lang="zh-TW" altLang="en-US" dirty="0"/>
              <a:t>第 </a:t>
            </a:r>
            <a:r>
              <a:rPr lang="en-US" altLang="zh-TW" dirty="0"/>
              <a:t>33 </a:t>
            </a:r>
            <a:r>
              <a:rPr lang="zh-TW" altLang="en-US" dirty="0"/>
              <a:t>條 　 雇主對高壓氣體特定設備、高壓氣體容器及第一種壓力容器應每月依下列規定定期實施檢查 一次：</a:t>
            </a:r>
          </a:p>
          <a:p>
            <a:pPr eaLnBrk="1" hangingPunct="1"/>
            <a:r>
              <a:rPr lang="zh-TW" altLang="en-US" dirty="0"/>
              <a:t>一、本體有無損傷、變形。</a:t>
            </a:r>
          </a:p>
          <a:p>
            <a:pPr eaLnBrk="1" hangingPunct="1"/>
            <a:r>
              <a:rPr lang="zh-TW" altLang="en-US" dirty="0"/>
              <a:t>二、蓋板螺栓有無損耗。</a:t>
            </a:r>
          </a:p>
          <a:p>
            <a:pPr eaLnBrk="1" hangingPunct="1"/>
            <a:r>
              <a:rPr lang="zh-TW" altLang="en-US" dirty="0"/>
              <a:t>三、管及閥等有無損傷、洩漏。</a:t>
            </a:r>
          </a:p>
          <a:p>
            <a:pPr eaLnBrk="1" hangingPunct="1"/>
            <a:r>
              <a:rPr lang="zh-TW" altLang="en-US" dirty="0"/>
              <a:t>四、壓力表及溫度計及其他安全裝置有無損傷。</a:t>
            </a:r>
          </a:p>
          <a:p>
            <a:pPr eaLnBrk="1" hangingPunct="1"/>
            <a:r>
              <a:rPr lang="zh-TW" altLang="en-US" dirty="0"/>
              <a:t>五、平台支架有無嚴重腐蝕。</a:t>
            </a:r>
          </a:p>
          <a:p>
            <a:pPr eaLnBrk="1" hangingPunct="1"/>
            <a:r>
              <a:rPr lang="zh-TW" altLang="en-US" dirty="0"/>
              <a:t>對於有保溫部分或有高游離輻射污染之虞之場所，得免實施。</a:t>
            </a:r>
          </a:p>
          <a:p>
            <a:pPr eaLnBrk="1" hangingPunct="1"/>
            <a:endParaRPr lang="zh-TW" altLang="en-US" dirty="0"/>
          </a:p>
          <a:p>
            <a:pPr eaLnBrk="1" hangingPunct="1"/>
            <a:r>
              <a:rPr lang="zh-TW" altLang="en-US" dirty="0"/>
              <a:t>第 </a:t>
            </a:r>
            <a:r>
              <a:rPr lang="en-US" altLang="zh-TW" dirty="0"/>
              <a:t>64 </a:t>
            </a:r>
            <a:r>
              <a:rPr lang="zh-TW" altLang="en-US" dirty="0"/>
              <a:t>條 　 雇主使勞工從事下列危險性設備作業時，應使該勞工就其作業有關事項實施檢點：</a:t>
            </a:r>
          </a:p>
          <a:p>
            <a:pPr eaLnBrk="1" hangingPunct="1"/>
            <a:r>
              <a:rPr lang="zh-TW" altLang="en-US" dirty="0"/>
              <a:t>一、鍋爐之操作作業。</a:t>
            </a:r>
          </a:p>
          <a:p>
            <a:pPr eaLnBrk="1" hangingPunct="1"/>
            <a:r>
              <a:rPr lang="zh-TW" altLang="en-US" dirty="0"/>
              <a:t>二、第一種壓力容器之操作作業。</a:t>
            </a:r>
          </a:p>
          <a:p>
            <a:pPr eaLnBrk="1" hangingPunct="1"/>
            <a:r>
              <a:rPr lang="zh-TW" altLang="en-US" dirty="0"/>
              <a:t>三、高壓氣體特定設備之操作作業。</a:t>
            </a:r>
          </a:p>
          <a:p>
            <a:pPr eaLnBrk="1" hangingPunct="1"/>
            <a:r>
              <a:rPr lang="zh-TW" altLang="en-US" dirty="0"/>
              <a:t>四、高壓氣體容器之操作作業。</a:t>
            </a:r>
          </a:p>
          <a:p>
            <a:pPr eaLnBrk="1" hangingPunct="1"/>
            <a:endParaRPr lang="zh-TW" altLang="zh-TW" dirty="0"/>
          </a:p>
        </p:txBody>
      </p:sp>
    </p:spTree>
    <p:extLst>
      <p:ext uri="{BB962C8B-B14F-4D97-AF65-F5344CB8AC3E}">
        <p14:creationId xmlns:p14="http://schemas.microsoft.com/office/powerpoint/2010/main" val="403832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00019A-5B27-4FE8-A83A-6FAE15289D8A}" type="slidenum">
              <a:rPr lang="en-US" altLang="zh-TW" sz="1200">
                <a:solidFill>
                  <a:srgbClr val="000000"/>
                </a:solidFill>
                <a:ea typeface="標楷體" panose="03000509000000000000" pitchFamily="65" charset="-120"/>
              </a:rPr>
              <a:pPr algn="r"/>
              <a:t>52</a:t>
            </a:fld>
            <a:endParaRPr lang="en-US" altLang="zh-TW" sz="1200" dirty="0">
              <a:solidFill>
                <a:srgbClr val="000000"/>
              </a:solidFill>
              <a:ea typeface="標楷體" panose="03000509000000000000" pitchFamily="65" charset="-12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r>
              <a:rPr lang="zh-TW" altLang="en-US" b="1" dirty="0"/>
              <a:t>重點提示</a:t>
            </a:r>
            <a:r>
              <a:rPr lang="en-US" altLang="zh-TW" b="1" dirty="0"/>
              <a:t>:</a:t>
            </a:r>
          </a:p>
          <a:p>
            <a:r>
              <a:rPr lang="en-US" altLang="zh-TW" b="1" dirty="0"/>
              <a:t>1.</a:t>
            </a:r>
            <a:r>
              <a:rPr lang="zh-TW" altLang="en-US" b="1" dirty="0"/>
              <a:t>運作場所需於出入口標示「毒性化學物質運作場所（</a:t>
            </a:r>
            <a:r>
              <a:rPr lang="en-US" altLang="zh-TW" b="1" dirty="0"/>
              <a:t>Handling Premises of Toxic Chemicals</a:t>
            </a:r>
            <a:r>
              <a:rPr lang="zh-TW" altLang="en-US" b="1" dirty="0"/>
              <a:t>）」字樣：</a:t>
            </a:r>
            <a:r>
              <a:rPr lang="zh-TW" altLang="en-US" dirty="0"/>
              <a:t>這部份出入口標示字樣規定是毒化物專屬的，普通的危害物質沒有像</a:t>
            </a:r>
            <a:r>
              <a:rPr lang="en-US" altLang="zh-TW" dirty="0"/>
              <a:t>”</a:t>
            </a:r>
            <a:r>
              <a:rPr lang="zh-TW" altLang="en-US" dirty="0"/>
              <a:t>危害物質運作場所”這樣的強制標示規定</a:t>
            </a:r>
          </a:p>
          <a:p>
            <a:endParaRPr lang="zh-TW" altLang="en-US" b="1" dirty="0"/>
          </a:p>
          <a:p>
            <a:r>
              <a:rPr lang="zh-TW" altLang="en-US" b="1" dirty="0"/>
              <a:t>補充說明</a:t>
            </a:r>
            <a:r>
              <a:rPr lang="en-US" altLang="zh-TW" b="1" dirty="0"/>
              <a:t>:</a:t>
            </a:r>
          </a:p>
          <a:p>
            <a:r>
              <a:rPr lang="zh-TW" altLang="en-US" b="1" dirty="0"/>
              <a:t>學術機構運作毒性化學物質管理辦法</a:t>
            </a:r>
            <a:r>
              <a:rPr lang="en-US" altLang="zh-TW" b="1" dirty="0"/>
              <a:t>(101.12.20)</a:t>
            </a:r>
          </a:p>
          <a:p>
            <a:r>
              <a:rPr lang="zh-TW" altLang="en-US" dirty="0"/>
              <a:t>第 </a:t>
            </a:r>
            <a:r>
              <a:rPr lang="en-US" altLang="zh-TW" dirty="0"/>
              <a:t>8 </a:t>
            </a:r>
            <a:r>
              <a:rPr lang="zh-TW" altLang="en-US" dirty="0"/>
              <a:t>條  學術機構毒性化學物質容器、包裝或其運作單位及設施之標示，應依毒性化學物質標示及安全資料表管理辦法規定辦理。</a:t>
            </a:r>
          </a:p>
          <a:p>
            <a:r>
              <a:rPr lang="zh-TW" altLang="en-US" dirty="0"/>
              <a:t>前項容器之容積在一百毫升以下者，得僅標示名稱、危害圖式及警示語。</a:t>
            </a:r>
          </a:p>
          <a:p>
            <a:r>
              <a:rPr lang="zh-TW" altLang="en-US" b="1" dirty="0"/>
              <a:t>毒性化學物質標示及安全資料表管理辦法</a:t>
            </a:r>
            <a:r>
              <a:rPr lang="en-US" altLang="zh-TW" b="1" dirty="0"/>
              <a:t>(103.11.10)</a:t>
            </a:r>
          </a:p>
          <a:p>
            <a:r>
              <a:rPr lang="zh-TW" altLang="en-US" dirty="0"/>
              <a:t>第</a:t>
            </a:r>
            <a:r>
              <a:rPr lang="en-US" altLang="zh-TW" dirty="0"/>
              <a:t>3</a:t>
            </a:r>
            <a:r>
              <a:rPr lang="zh-TW" altLang="en-US" dirty="0"/>
              <a:t>條</a:t>
            </a:r>
          </a:p>
          <a:p>
            <a:r>
              <a:rPr lang="zh-TW" altLang="en-US" dirty="0"/>
              <a:t>毒性化學物質之容器、包裝，應符合中華民國國家標準（</a:t>
            </a:r>
            <a:r>
              <a:rPr lang="en-US" altLang="zh-TW" dirty="0"/>
              <a:t>CNS</a:t>
            </a:r>
            <a:r>
              <a:rPr lang="zh-TW" altLang="en-US" dirty="0"/>
              <a:t>） 一五○三○所定分類、標示要項並依附表格式明顯標示下列事項：</a:t>
            </a:r>
          </a:p>
          <a:p>
            <a:r>
              <a:rPr lang="zh-TW" altLang="en-US" dirty="0"/>
              <a:t>一、危害圖式：直立四十五度角之白底紅色粗框正方形，內為黑色象徵符號，大小以能辨識清楚為度。</a:t>
            </a:r>
          </a:p>
          <a:p>
            <a:r>
              <a:rPr lang="zh-TW" altLang="en-US" dirty="0"/>
              <a:t>二、內容：</a:t>
            </a:r>
          </a:p>
          <a:p>
            <a:r>
              <a:rPr lang="zh-TW" altLang="en-US" dirty="0"/>
              <a:t>（一）名稱。</a:t>
            </a:r>
          </a:p>
          <a:p>
            <a:r>
              <a:rPr lang="zh-TW" altLang="en-US" dirty="0"/>
              <a:t>（二）危害成分：所含毒性化學物質達管制濃度以上之成分，應以中央主管機關公告之名稱（中英文）標示，並加註毒性化學物質等字樣及所含毒性化學物質重量百分比（</a:t>
            </a:r>
            <a:r>
              <a:rPr lang="en-US" altLang="zh-TW" dirty="0"/>
              <a:t>w/w</a:t>
            </a:r>
            <a:r>
              <a:rPr lang="zh-TW" altLang="en-US" dirty="0"/>
              <a:t>） 。</a:t>
            </a:r>
          </a:p>
          <a:p>
            <a:r>
              <a:rPr lang="zh-TW" altLang="en-US" dirty="0"/>
              <a:t>（三）警示語。</a:t>
            </a:r>
          </a:p>
          <a:p>
            <a:r>
              <a:rPr lang="zh-TW" altLang="en-US" dirty="0"/>
              <a:t>（四）危害警告訊息：訊息內容應符合中華民國國家標準（</a:t>
            </a:r>
            <a:r>
              <a:rPr lang="en-US" altLang="zh-TW" dirty="0"/>
              <a:t>CNS</a:t>
            </a:r>
            <a:r>
              <a:rPr lang="zh-TW" altLang="en-US" dirty="0"/>
              <a:t>） 一五○三○所列各項危害特性。</a:t>
            </a:r>
          </a:p>
          <a:p>
            <a:r>
              <a:rPr lang="zh-TW" altLang="en-US" dirty="0"/>
              <a:t>（五）危害防範措施：依危害物特性採行污染防制措施。</a:t>
            </a:r>
          </a:p>
          <a:p>
            <a:r>
              <a:rPr lang="zh-TW" altLang="en-US" dirty="0"/>
              <a:t>（六）製造者、輸入者或供應者之名稱、地址及電話：供應商即輸入毒性化學物質之運作人。</a:t>
            </a:r>
          </a:p>
          <a:p>
            <a:r>
              <a:rPr lang="zh-TW" altLang="en-US" dirty="0"/>
              <a:t>前項標示如其危害物質不符合中華民國國家標準（</a:t>
            </a:r>
            <a:r>
              <a:rPr lang="en-US" altLang="zh-TW" dirty="0"/>
              <a:t>CNS</a:t>
            </a:r>
            <a:r>
              <a:rPr lang="zh-TW" altLang="en-US" dirty="0"/>
              <a:t>） 一五○三○規定之分類歸類者，得僅標示前項第二款事項。</a:t>
            </a:r>
          </a:p>
          <a:p>
            <a:r>
              <a:rPr lang="zh-TW" altLang="en-US" dirty="0"/>
              <a:t>第一項容器、包裝容積在一百毫升以下者，得僅標示名稱、危害圖式及警示語。</a:t>
            </a:r>
          </a:p>
          <a:p>
            <a:r>
              <a:rPr lang="zh-TW" altLang="en-US" dirty="0"/>
              <a:t>第 </a:t>
            </a:r>
            <a:r>
              <a:rPr lang="en-US" altLang="zh-TW" dirty="0"/>
              <a:t>4 </a:t>
            </a:r>
            <a:r>
              <a:rPr lang="zh-TW" altLang="en-US" dirty="0"/>
              <a:t>條</a:t>
            </a:r>
          </a:p>
          <a:p>
            <a:r>
              <a:rPr lang="zh-TW" altLang="en-US" dirty="0"/>
              <a:t>製造、輸入毒性化學物質之運作人，應逐一標示其容器、包裝。買受毒性化學物質之運作人，應維持標示內容清晰、完整。</a:t>
            </a:r>
          </a:p>
          <a:p>
            <a:endParaRPr lang="zh-TW" altLang="en-US" dirty="0"/>
          </a:p>
          <a:p>
            <a:r>
              <a:rPr lang="zh-TW" altLang="en-US" dirty="0"/>
              <a:t>第 </a:t>
            </a:r>
            <a:r>
              <a:rPr lang="en-US" altLang="zh-TW" dirty="0"/>
              <a:t>5 </a:t>
            </a:r>
            <a:r>
              <a:rPr lang="zh-TW" altLang="en-US" dirty="0"/>
              <a:t>條</a:t>
            </a:r>
          </a:p>
          <a:p>
            <a:r>
              <a:rPr lang="zh-TW" altLang="en-US" dirty="0"/>
              <a:t>自行使用所分裝、調配毒性化學物質之容器、包裝，使用人應依第三條規定標示。</a:t>
            </a:r>
          </a:p>
          <a:p>
            <a:r>
              <a:rPr lang="zh-TW" altLang="en-US" dirty="0"/>
              <a:t>前項於同一處所以數個容器、包裝裝盛相同毒性化學物質者，得於明顯處依第九條規定設置公告板代替容器、包裝標示。</a:t>
            </a:r>
          </a:p>
          <a:p>
            <a:endParaRPr lang="zh-TW" altLang="en-US" dirty="0"/>
          </a:p>
          <a:p>
            <a:r>
              <a:rPr lang="zh-TW" altLang="en-US" dirty="0"/>
              <a:t>第 </a:t>
            </a:r>
            <a:r>
              <a:rPr lang="en-US" altLang="zh-TW" dirty="0"/>
              <a:t>6 </a:t>
            </a:r>
            <a:r>
              <a:rPr lang="zh-TW" altLang="en-US" dirty="0"/>
              <a:t>條</a:t>
            </a:r>
          </a:p>
          <a:p>
            <a:r>
              <a:rPr lang="zh-TW" altLang="en-US" dirty="0"/>
              <a:t>毒性化學物質之容器、包裝有下列情形之一者，得免依第三條規定標示：</a:t>
            </a:r>
          </a:p>
          <a:p>
            <a:r>
              <a:rPr lang="zh-TW" altLang="en-US" dirty="0"/>
              <a:t>一、外部容器、包裝已標示，僅供內襯且不再取出之內部容器、包裝。</a:t>
            </a:r>
          </a:p>
          <a:p>
            <a:r>
              <a:rPr lang="zh-TW" altLang="en-US" dirty="0"/>
              <a:t>二、內部容器、包裝已標示，由外部可見到清晰標示事項之外部容器、包裝。</a:t>
            </a:r>
          </a:p>
          <a:p>
            <a:r>
              <a:rPr lang="zh-TW" altLang="en-US" dirty="0"/>
              <a:t>三、毒性化學物質取自有標示之容器、包裝，且僅供當班立即使用。</a:t>
            </a:r>
          </a:p>
          <a:p>
            <a:r>
              <a:rPr lang="zh-TW" altLang="en-US" dirty="0"/>
              <a:t>四、毒性化學物質取自有標示之容器、包裝，並供實驗室自行作實驗、研究之用。</a:t>
            </a:r>
          </a:p>
          <a:p>
            <a:endParaRPr lang="zh-TW" altLang="en-US" dirty="0"/>
          </a:p>
          <a:p>
            <a:r>
              <a:rPr lang="zh-TW" altLang="en-US" dirty="0"/>
              <a:t>第 </a:t>
            </a:r>
            <a:r>
              <a:rPr lang="en-US" altLang="zh-TW" dirty="0"/>
              <a:t>9 </a:t>
            </a:r>
            <a:r>
              <a:rPr lang="zh-TW" altLang="en-US" dirty="0"/>
              <a:t>條</a:t>
            </a:r>
          </a:p>
          <a:p>
            <a:r>
              <a:rPr lang="zh-TW" altLang="en-US" dirty="0"/>
              <a:t>毒性化學物質之運作場所及設施，應於明顯易見處所以公告板摘要標示下列事項：</a:t>
            </a:r>
          </a:p>
          <a:p>
            <a:r>
              <a:rPr lang="zh-TW" altLang="en-US" dirty="0"/>
              <a:t>一、第三條第一項規定之危害圖式、名稱、危害成分及警示語。</a:t>
            </a:r>
          </a:p>
          <a:p>
            <a:r>
              <a:rPr lang="zh-TW" altLang="en-US" dirty="0"/>
              <a:t>二、危害警告訊息：訊息內容應符合中華民國國家標準（</a:t>
            </a:r>
            <a:r>
              <a:rPr lang="en-US" altLang="zh-TW" dirty="0"/>
              <a:t>CNS</a:t>
            </a:r>
            <a:r>
              <a:rPr lang="zh-TW" altLang="en-US" dirty="0"/>
              <a:t>） 一五○三○所列各項危害特性，含毒理特性說明及避免吸入、食入或皮膚直接接觸之警語。</a:t>
            </a:r>
          </a:p>
          <a:p>
            <a:r>
              <a:rPr lang="zh-TW" altLang="en-US" dirty="0"/>
              <a:t>三、危害防範措施：含中毒急救方法、污染防制措施及緊急處理方法、警報發布方法、防火或其他防災器材之使用規定、人員動員搶救之規定及對緊急應變所應採取之通知方式。</a:t>
            </a:r>
          </a:p>
          <a:p>
            <a:r>
              <a:rPr lang="zh-TW" altLang="en-US" dirty="0"/>
              <a:t>同一運作場所運作多種毒性化學物質者，得於同一公告板書寫各項標示內容；前項第二款及第三款之各項內容如有相同者，得合併書寫。</a:t>
            </a:r>
          </a:p>
          <a:p>
            <a:endParaRPr lang="zh-TW" altLang="en-US" dirty="0"/>
          </a:p>
          <a:p>
            <a:r>
              <a:rPr lang="zh-TW" altLang="en-US" dirty="0"/>
              <a:t>第 </a:t>
            </a:r>
            <a:r>
              <a:rPr lang="en-US" altLang="zh-TW" dirty="0"/>
              <a:t>10 </a:t>
            </a:r>
            <a:r>
              <a:rPr lang="zh-TW" altLang="en-US" dirty="0"/>
              <a:t>條</a:t>
            </a:r>
          </a:p>
          <a:p>
            <a:r>
              <a:rPr lang="zh-TW" altLang="en-US" dirty="0"/>
              <a:t>毒性化學物質之運作場所及設施有下列情形之一者，得免依前條規定標示：</a:t>
            </a:r>
          </a:p>
          <a:p>
            <a:r>
              <a:rPr lang="zh-TW" altLang="en-US" dirty="0"/>
              <a:t>一、經依本法第十三條第三項規定申請廢棄登記之毒性化學物質其暫存場所。</a:t>
            </a:r>
          </a:p>
          <a:p>
            <a:r>
              <a:rPr lang="zh-TW" altLang="en-US" dirty="0"/>
              <a:t>二、暫時放置海運、空運裝卸不特定毒性化學物質倉庫，已標示危險品倉庫（</a:t>
            </a:r>
            <a:r>
              <a:rPr lang="en-US" altLang="zh-TW" dirty="0"/>
              <a:t>Dangerous Goods Storage</a:t>
            </a:r>
            <a:r>
              <a:rPr lang="zh-TW" altLang="en-US" dirty="0"/>
              <a:t>） 等字樣。</a:t>
            </a:r>
          </a:p>
          <a:p>
            <a:r>
              <a:rPr lang="zh-TW" altLang="en-US" dirty="0"/>
              <a:t>三、僅供試驗、研究、教育用途且運作量低於大量運作基準，於運作場所各出入地點已標示毒性化學物質運作場所（</a:t>
            </a:r>
            <a:r>
              <a:rPr lang="en-US" altLang="zh-TW" dirty="0"/>
              <a:t>Handling Premises of Toxic Chemicals</a:t>
            </a:r>
            <a:r>
              <a:rPr lang="zh-TW" altLang="en-US" dirty="0"/>
              <a:t>） 等字樣。</a:t>
            </a:r>
          </a:p>
          <a:p>
            <a:endParaRPr lang="zh-TW" altLang="en-US" dirty="0"/>
          </a:p>
          <a:p>
            <a:r>
              <a:rPr lang="zh-TW" altLang="en-US" dirty="0"/>
              <a:t>第 </a:t>
            </a:r>
            <a:r>
              <a:rPr lang="en-US" altLang="zh-TW" dirty="0"/>
              <a:t>12 </a:t>
            </a:r>
            <a:r>
              <a:rPr lang="zh-TW" altLang="en-US" dirty="0"/>
              <a:t>條</a:t>
            </a:r>
          </a:p>
          <a:p>
            <a:r>
              <a:rPr lang="zh-TW" altLang="en-US" dirty="0"/>
              <a:t>製造、輸入毒性化學物質之運作人，應依中央主管機關規定格式製作安全資料表，並應隨時檢討安全資料表內容之正確性。其更新內容、更新日期、版次等紀錄應保存三年備查。</a:t>
            </a:r>
          </a:p>
          <a:p>
            <a:r>
              <a:rPr lang="zh-TW" altLang="en-US" dirty="0"/>
              <a:t>前項安全資料表之緊急聯絡電話應為任一時刻均可聯絡並接受事故應變諮詢之電話。</a:t>
            </a:r>
          </a:p>
          <a:p>
            <a:endParaRPr lang="zh-TW" altLang="en-US" dirty="0"/>
          </a:p>
          <a:p>
            <a:r>
              <a:rPr lang="zh-TW" altLang="en-US" dirty="0"/>
              <a:t>第 </a:t>
            </a:r>
            <a:r>
              <a:rPr lang="en-US" altLang="zh-TW" dirty="0"/>
              <a:t>17 </a:t>
            </a:r>
            <a:r>
              <a:rPr lang="zh-TW" altLang="en-US" dirty="0"/>
              <a:t>條</a:t>
            </a:r>
          </a:p>
          <a:p>
            <a:r>
              <a:rPr lang="zh-TW" altLang="en-US" dirty="0"/>
              <a:t>毒性化學物質運作人應將安全資料表置於運作場所中易取得之處。</a:t>
            </a:r>
          </a:p>
          <a:p>
            <a:pPr eaLnBrk="1" hangingPunct="1"/>
            <a:endParaRPr lang="zh-TW" altLang="en-US" dirty="0"/>
          </a:p>
          <a:p>
            <a:r>
              <a:rPr lang="zh-TW" altLang="en-US" b="1" dirty="0"/>
              <a:t>列管毒性化學物質及其運作管理事項</a:t>
            </a:r>
            <a:r>
              <a:rPr lang="en-US" altLang="zh-TW" b="1" strike="sngStrike" dirty="0"/>
              <a:t>(102.01.24)</a:t>
            </a:r>
            <a:r>
              <a:rPr lang="en-US" altLang="zh-TW" b="1" strike="noStrike" dirty="0"/>
              <a:t>(106.9.26)</a:t>
            </a:r>
            <a:endParaRPr lang="en-US" altLang="zh-TW" b="1" strike="sngStrike" dirty="0"/>
          </a:p>
          <a:p>
            <a:r>
              <a:rPr lang="zh-TW" altLang="en-US" strike="sngStrike" dirty="0"/>
              <a:t>六</a:t>
            </a:r>
            <a:r>
              <a:rPr lang="zh-TW" altLang="en-US" b="1" dirty="0"/>
              <a:t>八</a:t>
            </a:r>
            <a:r>
              <a:rPr lang="zh-TW" altLang="en-US" dirty="0"/>
              <a:t>、貯存毒性化學物質應採用不排放、不洩漏之密閉式堅固容器、包裝，並置於陰涼乾燥處所，貯存場所應有專人妥善管理。</a:t>
            </a:r>
            <a:endParaRPr lang="en-US" altLang="zh-TW" dirty="0"/>
          </a:p>
        </p:txBody>
      </p:sp>
    </p:spTree>
    <p:extLst>
      <p:ext uri="{BB962C8B-B14F-4D97-AF65-F5344CB8AC3E}">
        <p14:creationId xmlns:p14="http://schemas.microsoft.com/office/powerpoint/2010/main" val="39189141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E00019A-5B27-4FE8-A83A-6FAE15289D8A}" type="slidenum">
              <a:rPr lang="en-US" altLang="zh-TW" sz="1200">
                <a:solidFill>
                  <a:srgbClr val="000000"/>
                </a:solidFill>
                <a:ea typeface="標楷體" panose="03000509000000000000" pitchFamily="65" charset="-120"/>
              </a:rPr>
              <a:pPr algn="r"/>
              <a:t>53</a:t>
            </a:fld>
            <a:endParaRPr lang="en-US" altLang="zh-TW" sz="1200" dirty="0">
              <a:solidFill>
                <a:srgbClr val="000000"/>
              </a:solidFill>
              <a:ea typeface="標楷體" panose="03000509000000000000" pitchFamily="65" charset="-12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r>
              <a:rPr lang="zh-TW" altLang="en-US" b="1" dirty="0"/>
              <a:t>重點提示</a:t>
            </a:r>
            <a:r>
              <a:rPr lang="en-US" altLang="zh-TW" b="1" dirty="0"/>
              <a:t>:</a:t>
            </a:r>
          </a:p>
          <a:p>
            <a:r>
              <a:rPr lang="en-US" altLang="zh-TW" b="1" dirty="0"/>
              <a:t>1.</a:t>
            </a:r>
            <a:r>
              <a:rPr lang="zh-TW" altLang="en-US" b="1" dirty="0"/>
              <a:t>運作場所需於出入口標示「毒性化學物質運作場所（</a:t>
            </a:r>
            <a:r>
              <a:rPr lang="en-US" altLang="zh-TW" b="1" dirty="0"/>
              <a:t>Handling Premises of Toxic Chemicals</a:t>
            </a:r>
            <a:r>
              <a:rPr lang="zh-TW" altLang="en-US" b="1" dirty="0"/>
              <a:t>）」字樣：</a:t>
            </a:r>
            <a:r>
              <a:rPr lang="zh-TW" altLang="en-US" dirty="0"/>
              <a:t>這部份出入口標示字樣規定是毒化物專屬的，普通的危害物質沒有像</a:t>
            </a:r>
            <a:r>
              <a:rPr lang="en-US" altLang="zh-TW" dirty="0"/>
              <a:t>”</a:t>
            </a:r>
            <a:r>
              <a:rPr lang="zh-TW" altLang="en-US" dirty="0"/>
              <a:t>危害物質運作場所”這樣的強制標示規定</a:t>
            </a:r>
          </a:p>
          <a:p>
            <a:endParaRPr lang="zh-TW" altLang="en-US" b="1" dirty="0"/>
          </a:p>
          <a:p>
            <a:r>
              <a:rPr lang="zh-TW" altLang="en-US" b="1" dirty="0"/>
              <a:t>補充說明</a:t>
            </a:r>
            <a:r>
              <a:rPr lang="en-US" altLang="zh-TW" b="1" dirty="0"/>
              <a:t>:</a:t>
            </a:r>
          </a:p>
          <a:p>
            <a:r>
              <a:rPr lang="zh-TW" altLang="en-US" b="1" dirty="0"/>
              <a:t>學術機構運作毒性化學物質管理辦法</a:t>
            </a:r>
            <a:r>
              <a:rPr lang="en-US" altLang="zh-TW" b="1" dirty="0"/>
              <a:t>(101.12.20)</a:t>
            </a:r>
          </a:p>
          <a:p>
            <a:r>
              <a:rPr lang="zh-TW" altLang="en-US" dirty="0"/>
              <a:t>第 </a:t>
            </a:r>
            <a:r>
              <a:rPr lang="en-US" altLang="zh-TW" dirty="0"/>
              <a:t>8 </a:t>
            </a:r>
            <a:r>
              <a:rPr lang="zh-TW" altLang="en-US" dirty="0"/>
              <a:t>條  學術機構毒性化學物質容器、包裝或其運作單位及設施之標示，應依毒性化學物質標示及安全資料表管理辦法規定辦理。</a:t>
            </a:r>
          </a:p>
          <a:p>
            <a:r>
              <a:rPr lang="zh-TW" altLang="en-US" dirty="0"/>
              <a:t>前項容器之容積在一百毫升以下者，得僅標示名稱、危害圖式及警示語。</a:t>
            </a:r>
          </a:p>
          <a:p>
            <a:r>
              <a:rPr lang="zh-TW" altLang="en-US" b="1" dirty="0"/>
              <a:t>毒性化學物質標示及安全資料表管理辦法</a:t>
            </a:r>
            <a:r>
              <a:rPr lang="en-US" altLang="zh-TW" b="1" dirty="0"/>
              <a:t>(103.11.10)</a:t>
            </a:r>
          </a:p>
          <a:p>
            <a:r>
              <a:rPr lang="zh-TW" altLang="en-US" dirty="0"/>
              <a:t>第</a:t>
            </a:r>
            <a:r>
              <a:rPr lang="en-US" altLang="zh-TW" dirty="0"/>
              <a:t>3</a:t>
            </a:r>
            <a:r>
              <a:rPr lang="zh-TW" altLang="en-US" dirty="0"/>
              <a:t>條</a:t>
            </a:r>
          </a:p>
          <a:p>
            <a:r>
              <a:rPr lang="zh-TW" altLang="en-US" dirty="0"/>
              <a:t>毒性化學物質之容器、包裝，應符合中華民國國家標準（</a:t>
            </a:r>
            <a:r>
              <a:rPr lang="en-US" altLang="zh-TW" dirty="0"/>
              <a:t>CNS</a:t>
            </a:r>
            <a:r>
              <a:rPr lang="zh-TW" altLang="en-US" dirty="0"/>
              <a:t>） 一五○三○所定分類、標示要項並依附表格式明顯標示下列事項：</a:t>
            </a:r>
          </a:p>
          <a:p>
            <a:r>
              <a:rPr lang="zh-TW" altLang="en-US" dirty="0"/>
              <a:t>一、危害圖式：直立四十五度角之白底紅色粗框正方形，內為黑色象徵符號，大小以能辨識清楚為度。</a:t>
            </a:r>
          </a:p>
          <a:p>
            <a:r>
              <a:rPr lang="zh-TW" altLang="en-US" dirty="0"/>
              <a:t>二、內容：</a:t>
            </a:r>
          </a:p>
          <a:p>
            <a:r>
              <a:rPr lang="zh-TW" altLang="en-US" dirty="0"/>
              <a:t>（一）名稱。</a:t>
            </a:r>
          </a:p>
          <a:p>
            <a:r>
              <a:rPr lang="zh-TW" altLang="en-US" dirty="0"/>
              <a:t>（二）危害成分：所含毒性化學物質達管制濃度以上之成分，應以中央主管機關公告之名稱（中英文）標示，並加註毒性化學物質等字樣及所含毒性化學物質重量百分比（</a:t>
            </a:r>
            <a:r>
              <a:rPr lang="en-US" altLang="zh-TW" dirty="0"/>
              <a:t>w/w</a:t>
            </a:r>
            <a:r>
              <a:rPr lang="zh-TW" altLang="en-US" dirty="0"/>
              <a:t>） 。</a:t>
            </a:r>
          </a:p>
          <a:p>
            <a:r>
              <a:rPr lang="zh-TW" altLang="en-US" dirty="0"/>
              <a:t>（三）警示語。</a:t>
            </a:r>
          </a:p>
          <a:p>
            <a:r>
              <a:rPr lang="zh-TW" altLang="en-US" dirty="0"/>
              <a:t>（四）危害警告訊息：訊息內容應符合中華民國國家標準（</a:t>
            </a:r>
            <a:r>
              <a:rPr lang="en-US" altLang="zh-TW" dirty="0"/>
              <a:t>CNS</a:t>
            </a:r>
            <a:r>
              <a:rPr lang="zh-TW" altLang="en-US" dirty="0"/>
              <a:t>） 一五○三○所列各項危害特性。</a:t>
            </a:r>
          </a:p>
          <a:p>
            <a:r>
              <a:rPr lang="zh-TW" altLang="en-US" dirty="0"/>
              <a:t>（五）危害防範措施：依危害物特性採行污染防制措施。</a:t>
            </a:r>
          </a:p>
          <a:p>
            <a:r>
              <a:rPr lang="zh-TW" altLang="en-US" dirty="0"/>
              <a:t>（六）製造者、輸入者或供應者之名稱、地址及電話：供應商即輸入毒性化學物質之運作人。</a:t>
            </a:r>
          </a:p>
          <a:p>
            <a:r>
              <a:rPr lang="zh-TW" altLang="en-US" dirty="0"/>
              <a:t>前項標示如其危害物質不符合中華民國國家標準（</a:t>
            </a:r>
            <a:r>
              <a:rPr lang="en-US" altLang="zh-TW" dirty="0"/>
              <a:t>CNS</a:t>
            </a:r>
            <a:r>
              <a:rPr lang="zh-TW" altLang="en-US" dirty="0"/>
              <a:t>） 一五○三○規定之分類歸類者，得僅標示前項第二款事項。</a:t>
            </a:r>
          </a:p>
          <a:p>
            <a:r>
              <a:rPr lang="zh-TW" altLang="en-US" dirty="0"/>
              <a:t>第一項容器、包裝容積在一百毫升以下者，得僅標示名稱、危害圖式及警示語。</a:t>
            </a:r>
          </a:p>
          <a:p>
            <a:r>
              <a:rPr lang="zh-TW" altLang="en-US" dirty="0"/>
              <a:t>第 </a:t>
            </a:r>
            <a:r>
              <a:rPr lang="en-US" altLang="zh-TW" dirty="0"/>
              <a:t>4 </a:t>
            </a:r>
            <a:r>
              <a:rPr lang="zh-TW" altLang="en-US" dirty="0"/>
              <a:t>條</a:t>
            </a:r>
          </a:p>
          <a:p>
            <a:r>
              <a:rPr lang="zh-TW" altLang="en-US" dirty="0"/>
              <a:t>製造、輸入毒性化學物質之運作人，應逐一標示其容器、包裝。買受毒性化學物質之運作人，應維持標示內容清晰、完整。</a:t>
            </a:r>
          </a:p>
          <a:p>
            <a:endParaRPr lang="zh-TW" altLang="en-US" dirty="0"/>
          </a:p>
          <a:p>
            <a:r>
              <a:rPr lang="zh-TW" altLang="en-US" dirty="0"/>
              <a:t>第 </a:t>
            </a:r>
            <a:r>
              <a:rPr lang="en-US" altLang="zh-TW" dirty="0"/>
              <a:t>5 </a:t>
            </a:r>
            <a:r>
              <a:rPr lang="zh-TW" altLang="en-US" dirty="0"/>
              <a:t>條</a:t>
            </a:r>
          </a:p>
          <a:p>
            <a:r>
              <a:rPr lang="zh-TW" altLang="en-US" dirty="0"/>
              <a:t>自行使用所分裝、調配毒性化學物質之容器、包裝，使用人應依第三條規定標示。</a:t>
            </a:r>
          </a:p>
          <a:p>
            <a:r>
              <a:rPr lang="zh-TW" altLang="en-US" dirty="0"/>
              <a:t>前項於同一處所以數個容器、包裝裝盛相同毒性化學物質者，得於明顯處依第九條規定設置公告板代替容器、包裝標示。</a:t>
            </a:r>
          </a:p>
          <a:p>
            <a:endParaRPr lang="zh-TW" altLang="en-US" dirty="0"/>
          </a:p>
          <a:p>
            <a:r>
              <a:rPr lang="zh-TW" altLang="en-US" dirty="0"/>
              <a:t>第 </a:t>
            </a:r>
            <a:r>
              <a:rPr lang="en-US" altLang="zh-TW" dirty="0"/>
              <a:t>6 </a:t>
            </a:r>
            <a:r>
              <a:rPr lang="zh-TW" altLang="en-US" dirty="0"/>
              <a:t>條</a:t>
            </a:r>
          </a:p>
          <a:p>
            <a:r>
              <a:rPr lang="zh-TW" altLang="en-US" dirty="0"/>
              <a:t>毒性化學物質之容器、包裝有下列情形之一者，得免依第三條規定標示：</a:t>
            </a:r>
          </a:p>
          <a:p>
            <a:r>
              <a:rPr lang="zh-TW" altLang="en-US" dirty="0"/>
              <a:t>一、外部容器、包裝已標示，僅供內襯且不再取出之內部容器、包裝。</a:t>
            </a:r>
          </a:p>
          <a:p>
            <a:r>
              <a:rPr lang="zh-TW" altLang="en-US" dirty="0"/>
              <a:t>二、內部容器、包裝已標示，由外部可見到清晰標示事項之外部容器、包裝。</a:t>
            </a:r>
          </a:p>
          <a:p>
            <a:r>
              <a:rPr lang="zh-TW" altLang="en-US" dirty="0"/>
              <a:t>三、毒性化學物質取自有標示之容器、包裝，且僅供當班立即使用。</a:t>
            </a:r>
          </a:p>
          <a:p>
            <a:r>
              <a:rPr lang="zh-TW" altLang="en-US" dirty="0"/>
              <a:t>四、毒性化學物質取自有標示之容器、包裝，並供實驗室自行作實驗、研究之用。</a:t>
            </a:r>
          </a:p>
          <a:p>
            <a:endParaRPr lang="zh-TW" altLang="en-US" dirty="0"/>
          </a:p>
          <a:p>
            <a:r>
              <a:rPr lang="zh-TW" altLang="en-US" dirty="0"/>
              <a:t>第 </a:t>
            </a:r>
            <a:r>
              <a:rPr lang="en-US" altLang="zh-TW" dirty="0"/>
              <a:t>9 </a:t>
            </a:r>
            <a:r>
              <a:rPr lang="zh-TW" altLang="en-US" dirty="0"/>
              <a:t>條</a:t>
            </a:r>
          </a:p>
          <a:p>
            <a:r>
              <a:rPr lang="zh-TW" altLang="en-US" dirty="0"/>
              <a:t>毒性化學物質之運作場所及設施，應於明顯易見處所以公告板摘要標示下列事項：</a:t>
            </a:r>
          </a:p>
          <a:p>
            <a:r>
              <a:rPr lang="zh-TW" altLang="en-US" dirty="0"/>
              <a:t>一、第三條第一項規定之危害圖式、名稱、危害成分及警示語。</a:t>
            </a:r>
          </a:p>
          <a:p>
            <a:r>
              <a:rPr lang="zh-TW" altLang="en-US" dirty="0"/>
              <a:t>二、危害警告訊息：訊息內容應符合中華民國國家標準（</a:t>
            </a:r>
            <a:r>
              <a:rPr lang="en-US" altLang="zh-TW" dirty="0"/>
              <a:t>CNS</a:t>
            </a:r>
            <a:r>
              <a:rPr lang="zh-TW" altLang="en-US" dirty="0"/>
              <a:t>） 一五○三○所列各項危害特性，含毒理特性說明及避免吸入、食入或皮膚直接接觸之警語。</a:t>
            </a:r>
          </a:p>
          <a:p>
            <a:r>
              <a:rPr lang="zh-TW" altLang="en-US" dirty="0"/>
              <a:t>三、危害防範措施：含中毒急救方法、污染防制措施及緊急處理方法、警報發布方法、防火或其他防災器材之使用規定、人員動員搶救之規定及對緊急應變所應採取之通知方式。</a:t>
            </a:r>
          </a:p>
          <a:p>
            <a:r>
              <a:rPr lang="zh-TW" altLang="en-US" dirty="0"/>
              <a:t>同一運作場所運作多種毒性化學物質者，得於同一公告板書寫各項標示內容；前項第二款及第三款之各項內容如有相同者，得合併書寫。</a:t>
            </a:r>
          </a:p>
          <a:p>
            <a:endParaRPr lang="zh-TW" altLang="en-US" dirty="0"/>
          </a:p>
          <a:p>
            <a:r>
              <a:rPr lang="zh-TW" altLang="en-US" dirty="0"/>
              <a:t>第 </a:t>
            </a:r>
            <a:r>
              <a:rPr lang="en-US" altLang="zh-TW" dirty="0"/>
              <a:t>10 </a:t>
            </a:r>
            <a:r>
              <a:rPr lang="zh-TW" altLang="en-US" dirty="0"/>
              <a:t>條</a:t>
            </a:r>
          </a:p>
          <a:p>
            <a:r>
              <a:rPr lang="zh-TW" altLang="en-US" dirty="0"/>
              <a:t>毒性化學物質之運作場所及設施有下列情形之一者，得免依前條規定標示：</a:t>
            </a:r>
          </a:p>
          <a:p>
            <a:r>
              <a:rPr lang="zh-TW" altLang="en-US" dirty="0"/>
              <a:t>一、經依本法第十三條第三項規定申請廢棄登記之毒性化學物質其暫存場所。</a:t>
            </a:r>
          </a:p>
          <a:p>
            <a:r>
              <a:rPr lang="zh-TW" altLang="en-US" dirty="0"/>
              <a:t>二、暫時放置海運、空運裝卸不特定毒性化學物質倉庫，已標示危險品倉庫（</a:t>
            </a:r>
            <a:r>
              <a:rPr lang="en-US" altLang="zh-TW" dirty="0"/>
              <a:t>Dangerous Goods Storage</a:t>
            </a:r>
            <a:r>
              <a:rPr lang="zh-TW" altLang="en-US" dirty="0"/>
              <a:t>） 等字樣。</a:t>
            </a:r>
          </a:p>
          <a:p>
            <a:r>
              <a:rPr lang="zh-TW" altLang="en-US" dirty="0"/>
              <a:t>三、僅供試驗、研究、教育用途且運作量低於大量運作基準，於運作場所各出入地點已標示毒性化學物質運作場所（</a:t>
            </a:r>
            <a:r>
              <a:rPr lang="en-US" altLang="zh-TW" dirty="0"/>
              <a:t>Handling Premises of Toxic Chemicals</a:t>
            </a:r>
            <a:r>
              <a:rPr lang="zh-TW" altLang="en-US" dirty="0"/>
              <a:t>） 等字樣。</a:t>
            </a:r>
          </a:p>
          <a:p>
            <a:endParaRPr lang="zh-TW" altLang="en-US" dirty="0"/>
          </a:p>
          <a:p>
            <a:r>
              <a:rPr lang="zh-TW" altLang="en-US" dirty="0"/>
              <a:t>第 </a:t>
            </a:r>
            <a:r>
              <a:rPr lang="en-US" altLang="zh-TW" dirty="0"/>
              <a:t>12 </a:t>
            </a:r>
            <a:r>
              <a:rPr lang="zh-TW" altLang="en-US" dirty="0"/>
              <a:t>條</a:t>
            </a:r>
          </a:p>
          <a:p>
            <a:r>
              <a:rPr lang="zh-TW" altLang="en-US" dirty="0"/>
              <a:t>製造、輸入毒性化學物質之運作人，應依中央主管機關規定格式製作安全資料表，並應隨時檢討安全資料表內容之正確性。其更新內容、更新日期、版次等紀錄應保存三年備查。</a:t>
            </a:r>
          </a:p>
          <a:p>
            <a:r>
              <a:rPr lang="zh-TW" altLang="en-US" dirty="0"/>
              <a:t>前項安全資料表之緊急聯絡電話應為任一時刻均可聯絡並接受事故應變諮詢之電話。</a:t>
            </a:r>
          </a:p>
          <a:p>
            <a:endParaRPr lang="zh-TW" altLang="en-US" dirty="0"/>
          </a:p>
          <a:p>
            <a:r>
              <a:rPr lang="zh-TW" altLang="en-US" dirty="0"/>
              <a:t>第 </a:t>
            </a:r>
            <a:r>
              <a:rPr lang="en-US" altLang="zh-TW" dirty="0"/>
              <a:t>17 </a:t>
            </a:r>
            <a:r>
              <a:rPr lang="zh-TW" altLang="en-US" dirty="0"/>
              <a:t>條</a:t>
            </a:r>
          </a:p>
          <a:p>
            <a:r>
              <a:rPr lang="zh-TW" altLang="en-US" dirty="0"/>
              <a:t>毒性化學物質運作人應將安全資料表置於運作場所中易取得之處。</a:t>
            </a:r>
          </a:p>
          <a:p>
            <a:pPr eaLnBrk="1" hangingPunct="1"/>
            <a:endParaRPr lang="zh-TW" altLang="en-US" dirty="0"/>
          </a:p>
          <a:p>
            <a:r>
              <a:rPr lang="zh-TW" altLang="en-US" b="1" dirty="0"/>
              <a:t>列管毒性化學物質及其運作管理事項</a:t>
            </a:r>
            <a:r>
              <a:rPr lang="en-US" altLang="zh-TW" b="1" strike="sngStrike" dirty="0"/>
              <a:t>(102.01.24)</a:t>
            </a:r>
            <a:r>
              <a:rPr lang="en-US" altLang="zh-TW" b="1" strike="noStrike" dirty="0"/>
              <a:t>(106.9.26)</a:t>
            </a:r>
            <a:endParaRPr lang="en-US" altLang="zh-TW" b="1" strike="sngStrike" dirty="0"/>
          </a:p>
          <a:p>
            <a:r>
              <a:rPr lang="zh-TW" altLang="en-US" strike="sngStrike" dirty="0"/>
              <a:t>六</a:t>
            </a:r>
            <a:r>
              <a:rPr lang="zh-TW" altLang="en-US" b="1" dirty="0"/>
              <a:t>八</a:t>
            </a:r>
            <a:r>
              <a:rPr lang="zh-TW" altLang="en-US" dirty="0"/>
              <a:t>、貯存毒性化學物質應採用不排放、不洩漏之密閉式堅固容器、包裝，並置於陰涼乾燥處所，貯存場所應有專人妥善管理。</a:t>
            </a:r>
            <a:endParaRPr lang="en-US" altLang="zh-TW" dirty="0"/>
          </a:p>
        </p:txBody>
      </p:sp>
    </p:spTree>
    <p:extLst>
      <p:ext uri="{BB962C8B-B14F-4D97-AF65-F5344CB8AC3E}">
        <p14:creationId xmlns:p14="http://schemas.microsoft.com/office/powerpoint/2010/main" val="28700144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F633FF-2BBF-487F-8516-4A0097DD8DFD}" type="slidenum">
              <a:rPr lang="en-US" altLang="zh-TW" sz="1200">
                <a:solidFill>
                  <a:srgbClr val="000000"/>
                </a:solidFill>
                <a:ea typeface="標楷體" panose="03000509000000000000" pitchFamily="65" charset="-120"/>
              </a:rPr>
              <a:pPr algn="r"/>
              <a:t>54</a:t>
            </a:fld>
            <a:endParaRPr lang="en-US" altLang="zh-TW" sz="1200" dirty="0">
              <a:solidFill>
                <a:srgbClr val="000000"/>
              </a:solidFill>
              <a:ea typeface="標楷體" panose="03000509000000000000" pitchFamily="65" charset="-12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r>
              <a:rPr lang="zh-TW" altLang="en-US" b="1" dirty="0"/>
              <a:t>補充說明</a:t>
            </a:r>
            <a:r>
              <a:rPr lang="en-US" altLang="zh-TW" b="1" dirty="0"/>
              <a:t>:</a:t>
            </a:r>
          </a:p>
          <a:p>
            <a:r>
              <a:rPr lang="zh-TW" altLang="en-US" b="1" dirty="0"/>
              <a:t>學術機構運作毒性化學物質管理辦法</a:t>
            </a:r>
            <a:r>
              <a:rPr lang="en-US" altLang="zh-TW" b="1" dirty="0"/>
              <a:t>(101.12.20)</a:t>
            </a:r>
          </a:p>
          <a:p>
            <a:r>
              <a:rPr lang="zh-TW" altLang="en-US" b="1" dirty="0"/>
              <a:t>本辦法 </a:t>
            </a:r>
            <a:r>
              <a:rPr lang="en-US" altLang="zh-TW" b="1" dirty="0"/>
              <a:t>101.12.20  </a:t>
            </a:r>
            <a:r>
              <a:rPr lang="zh-TW" altLang="en-US" b="1" dirty="0"/>
              <a:t>修正之第 </a:t>
            </a:r>
            <a:r>
              <a:rPr lang="en-US" altLang="zh-TW" b="1" dirty="0"/>
              <a:t>7  </a:t>
            </a:r>
            <a:r>
              <a:rPr lang="zh-TW" altLang="en-US" b="1" dirty="0"/>
              <a:t>條第 </a:t>
            </a:r>
            <a:r>
              <a:rPr lang="en-US" altLang="zh-TW" b="1" dirty="0"/>
              <a:t>1  </a:t>
            </a:r>
            <a:r>
              <a:rPr lang="zh-TW" altLang="en-US" b="1" dirty="0"/>
              <a:t>項至第 </a:t>
            </a:r>
            <a:r>
              <a:rPr lang="en-US" altLang="zh-TW" b="1" dirty="0"/>
              <a:t>3  </a:t>
            </a:r>
            <a:r>
              <a:rPr lang="zh-TW" altLang="en-US" b="1" dirty="0"/>
              <a:t>項規定自中華民國一百零三年三月三十一日施行。</a:t>
            </a:r>
            <a:endParaRPr lang="en-US" altLang="zh-TW" b="1" dirty="0"/>
          </a:p>
          <a:p>
            <a:r>
              <a:rPr lang="zh-TW" altLang="en-US" dirty="0"/>
              <a:t>第 </a:t>
            </a:r>
            <a:r>
              <a:rPr lang="en-US" altLang="zh-TW" dirty="0"/>
              <a:t>7 </a:t>
            </a:r>
            <a:r>
              <a:rPr lang="zh-TW" altLang="en-US" dirty="0"/>
              <a:t>條  學術機構之運作單位運作毒性化學物質，應依毒性化學物質及其成分含量，分別按實際運作情形依毒性化學物質運作及釋放量紀錄管理辦法第三條第一項規定公告之格式確實記錄，逐日填寫毒性化學物質運作紀錄表，並以書面或電子檔案方式保存。</a:t>
            </a:r>
          </a:p>
          <a:p>
            <a:r>
              <a:rPr lang="zh-TW" altLang="en-US" dirty="0"/>
              <a:t>學術機構之運作單位應將運作毒性化學物質紀錄表交由委員會彙整並審核後，由學術機構採網路傳輸方式於每年一月三十一日、四月三十日、七月三十一日、十月三十一日前，向毒性化學物質所在地之主管機關申報前三個月毒性化學物質運作紀錄表。</a:t>
            </a:r>
          </a:p>
          <a:p>
            <a:r>
              <a:rPr lang="zh-TW" altLang="en-US" dirty="0"/>
              <a:t>毒性化學物質各種運作（量）無變動者，第一項之逐日記錄得以逐月記錄替代之，並於每年一月三十一日前，申報前一年毒性化學物質運作紀錄表，不受前項申報規定期限之限制。</a:t>
            </a:r>
          </a:p>
          <a:p>
            <a:r>
              <a:rPr lang="zh-TW" altLang="en-US" dirty="0"/>
              <a:t>毒性化學物質運作紀錄表，應於各學術機構之運作單位妥善保存三年備查。</a:t>
            </a:r>
          </a:p>
          <a:p>
            <a:r>
              <a:rPr lang="zh-TW" altLang="en-US" dirty="0"/>
              <a:t>第一項至第三項規定，自中華民國一百零三年三月三十一日施行。</a:t>
            </a:r>
          </a:p>
          <a:p>
            <a:endParaRPr lang="en-US" altLang="zh-TW" dirty="0"/>
          </a:p>
          <a:p>
            <a:r>
              <a:rPr lang="zh-TW" altLang="en-US" dirty="0"/>
              <a:t>以下為舊條文內容</a:t>
            </a:r>
            <a:endParaRPr lang="en-US" altLang="zh-TW" dirty="0"/>
          </a:p>
          <a:p>
            <a:r>
              <a:rPr lang="zh-TW" altLang="en-US" dirty="0"/>
              <a:t>第 </a:t>
            </a:r>
            <a:r>
              <a:rPr lang="en-US" altLang="zh-TW" dirty="0"/>
              <a:t>7 </a:t>
            </a:r>
            <a:r>
              <a:rPr lang="zh-TW" altLang="en-US" dirty="0"/>
              <a:t>條  學術機構之運作單位運作毒性化學物質，應依毒性化學物質及其成分含量分別按實際運作情形確實記錄，逐日填寫毒性化學物質運作紀錄表，並以書面或電子檔案方式保存。但毒性化學物質運作（量）無變動者，得免記載。</a:t>
            </a:r>
          </a:p>
          <a:p>
            <a:r>
              <a:rPr lang="zh-TW" altLang="en-US" dirty="0"/>
              <a:t>學術機構之運作單位運作毒性化學物質，應逐月填寫毒性化學物質運作紀錄申報表，並經委員會審核後，由學術機構採網路傳輸方式於每年一月三十一日前，向毒性化學物質所在地之主管機關申報前一年毒性化學物質運作紀錄申報表，並副知各該主管教育行政機關。</a:t>
            </a:r>
          </a:p>
          <a:p>
            <a:r>
              <a:rPr lang="zh-TW" altLang="en-US" dirty="0"/>
              <a:t>前二項毒性化學物質運作紀錄表及毒性化學物質運作紀錄申報表，應於各學術機構之運作單位妥善保存三年備查。</a:t>
            </a:r>
            <a:endParaRPr lang="en-US" altLang="zh-TW" dirty="0"/>
          </a:p>
        </p:txBody>
      </p:sp>
    </p:spTree>
    <p:extLst>
      <p:ext uri="{BB962C8B-B14F-4D97-AF65-F5344CB8AC3E}">
        <p14:creationId xmlns:p14="http://schemas.microsoft.com/office/powerpoint/2010/main" val="32983643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p:spPr>
        <p:txBody>
          <a:bodyPr/>
          <a:lstStyle/>
          <a:p>
            <a:pPr>
              <a:lnSpc>
                <a:spcPct val="80000"/>
              </a:lnSpc>
            </a:pPr>
            <a:r>
              <a:rPr lang="zh-TW" altLang="en-US" sz="900" b="1" dirty="0"/>
              <a:t>重點提示</a:t>
            </a:r>
            <a:r>
              <a:rPr lang="en-US" altLang="zh-TW" sz="900" b="1" dirty="0"/>
              <a:t>:</a:t>
            </a:r>
          </a:p>
          <a:p>
            <a:pPr>
              <a:lnSpc>
                <a:spcPct val="80000"/>
              </a:lnSpc>
            </a:pPr>
            <a:r>
              <a:rPr lang="en-US" altLang="zh-TW" sz="900" dirty="0"/>
              <a:t>1.</a:t>
            </a:r>
            <a:r>
              <a:rPr lang="zh-TW" altLang="en-US" sz="900" dirty="0"/>
              <a:t>感染性生物材料要標示，使用感染性生物材料的實驗室門口也要有標示</a:t>
            </a:r>
            <a:endParaRPr lang="en-US" altLang="zh-TW" sz="900" dirty="0"/>
          </a:p>
          <a:p>
            <a:pPr>
              <a:lnSpc>
                <a:spcPct val="80000"/>
              </a:lnSpc>
            </a:pPr>
            <a:r>
              <a:rPr lang="en-US" altLang="zh-TW" sz="900" dirty="0"/>
              <a:t>2.</a:t>
            </a:r>
            <a:r>
              <a:rPr lang="zh-TW" altLang="en-US" sz="900" dirty="0"/>
              <a:t>第二級生物材料的變動要學校的生物安全會同意</a:t>
            </a:r>
          </a:p>
          <a:p>
            <a:pPr>
              <a:lnSpc>
                <a:spcPct val="80000"/>
              </a:lnSpc>
            </a:pPr>
            <a:r>
              <a:rPr lang="en-US" altLang="zh-TW" sz="900" dirty="0"/>
              <a:t>3.</a:t>
            </a:r>
            <a:r>
              <a:rPr lang="zh-TW" altLang="en-US" sz="900" dirty="0"/>
              <a:t>第三級的變動還需經中央主管機關同意</a:t>
            </a:r>
          </a:p>
          <a:p>
            <a:pPr>
              <a:lnSpc>
                <a:spcPct val="80000"/>
              </a:lnSpc>
            </a:pPr>
            <a:endParaRPr lang="zh-TW" altLang="en-US" sz="900" dirty="0"/>
          </a:p>
          <a:p>
            <a:pPr>
              <a:lnSpc>
                <a:spcPct val="80000"/>
              </a:lnSpc>
            </a:pPr>
            <a:r>
              <a:rPr lang="zh-TW" altLang="en-US" sz="900" b="1" dirty="0"/>
              <a:t>補充說明</a:t>
            </a:r>
            <a:r>
              <a:rPr lang="en-US" altLang="zh-TW" sz="900" b="1" dirty="0"/>
              <a:t>:</a:t>
            </a:r>
          </a:p>
          <a:p>
            <a:pPr>
              <a:lnSpc>
                <a:spcPct val="80000"/>
              </a:lnSpc>
            </a:pPr>
            <a:r>
              <a:rPr lang="zh-TW" altLang="en-US" sz="900" b="1" dirty="0"/>
              <a:t>感染性生物材料管理辦法</a:t>
            </a:r>
            <a:r>
              <a:rPr lang="en-US" altLang="zh-TW" sz="900" b="1" strike="sngStrike" dirty="0"/>
              <a:t>(103.3.11)</a:t>
            </a:r>
            <a:r>
              <a:rPr lang="en-US" altLang="zh-TW" sz="900" b="1" strike="noStrike" dirty="0"/>
              <a:t>(105.12.13)</a:t>
            </a:r>
            <a:endParaRPr lang="en-US" altLang="zh-TW" sz="900" b="1" strike="sngStrike" dirty="0"/>
          </a:p>
          <a:p>
            <a:pPr>
              <a:lnSpc>
                <a:spcPct val="80000"/>
              </a:lnSpc>
            </a:pPr>
            <a:r>
              <a:rPr lang="zh-TW" altLang="en-US" sz="900" dirty="0"/>
              <a:t>第 </a:t>
            </a:r>
            <a:r>
              <a:rPr lang="en-US" altLang="zh-TW" sz="900" dirty="0"/>
              <a:t>8 </a:t>
            </a:r>
            <a:r>
              <a:rPr lang="zh-TW" altLang="en-US" sz="900" dirty="0"/>
              <a:t>條    </a:t>
            </a:r>
            <a:r>
              <a:rPr lang="zh-TW" altLang="en-US" sz="900" strike="sngStrike" dirty="0"/>
              <a:t>實驗室持有、保存或處分</a:t>
            </a:r>
            <a:r>
              <a:rPr lang="zh-TW" altLang="en-US" sz="900" dirty="0"/>
              <a:t>第二級以上危險群</a:t>
            </a:r>
            <a:r>
              <a:rPr lang="zh-TW" altLang="en-US" sz="900" b="1" dirty="0"/>
              <a:t>病原體及</a:t>
            </a:r>
            <a:r>
              <a:rPr lang="zh-TW" altLang="en-US" sz="900" strike="sngStrike" dirty="0"/>
              <a:t>微生物或</a:t>
            </a:r>
            <a:r>
              <a:rPr lang="zh-TW" altLang="en-US" sz="900" dirty="0"/>
              <a:t>生物毒素</a:t>
            </a:r>
            <a:r>
              <a:rPr lang="zh-TW" altLang="en-US" sz="900" b="1" dirty="0"/>
              <a:t>之持有、使用、保存或處分</a:t>
            </a:r>
            <a:r>
              <a:rPr lang="zh-TW" altLang="en-US" sz="900" dirty="0"/>
              <a:t>，應經</a:t>
            </a:r>
            <a:r>
              <a:rPr lang="zh-TW" altLang="en-US" sz="900" b="1" dirty="0"/>
              <a:t>相關設置單位</a:t>
            </a:r>
            <a:r>
              <a:rPr lang="zh-TW" altLang="en-US" sz="900" dirty="0"/>
              <a:t>生安會或生安專責人員審核通過，始得為之。</a:t>
            </a:r>
          </a:p>
          <a:p>
            <a:pPr>
              <a:lnSpc>
                <a:spcPct val="80000"/>
              </a:lnSpc>
            </a:pPr>
            <a:r>
              <a:rPr lang="zh-TW" altLang="en-US" sz="900" strike="sngStrike" dirty="0"/>
              <a:t>實驗室持有、保存或處分</a:t>
            </a:r>
            <a:r>
              <a:rPr lang="zh-TW" altLang="en-US" sz="900" dirty="0"/>
              <a:t>第三級以上危險群</a:t>
            </a:r>
            <a:r>
              <a:rPr lang="zh-TW" altLang="en-US" sz="900" b="1" dirty="0"/>
              <a:t>病原體</a:t>
            </a:r>
            <a:r>
              <a:rPr lang="zh-TW" altLang="en-US" sz="900" strike="sngStrike" dirty="0"/>
              <a:t>微生物</a:t>
            </a:r>
            <a:r>
              <a:rPr lang="zh-TW" altLang="en-US" sz="900" dirty="0"/>
              <a:t>或管制性</a:t>
            </a:r>
            <a:r>
              <a:rPr lang="zh-TW" altLang="en-US" sz="900" b="1" dirty="0"/>
              <a:t>病原之持有、保存或處分</a:t>
            </a:r>
            <a:r>
              <a:rPr lang="zh-TW" altLang="en-US" sz="900" strike="sngStrike" dirty="0"/>
              <a:t>生物毒素</a:t>
            </a:r>
            <a:r>
              <a:rPr lang="zh-TW" altLang="en-US" sz="900" dirty="0"/>
              <a:t>，除依前項規定辦理外，設置單位並應報中央主管機關核准，始得為之。</a:t>
            </a:r>
            <a:endParaRPr lang="en-US" altLang="zh-TW" sz="900" dirty="0"/>
          </a:p>
          <a:p>
            <a:pPr>
              <a:lnSpc>
                <a:spcPct val="80000"/>
              </a:lnSpc>
            </a:pPr>
            <a:r>
              <a:rPr lang="zh-TW" altLang="en-US" sz="900" dirty="0"/>
              <a:t>第 </a:t>
            </a:r>
            <a:r>
              <a:rPr lang="en-US" altLang="zh-TW" sz="900" dirty="0"/>
              <a:t>11 </a:t>
            </a:r>
            <a:r>
              <a:rPr lang="zh-TW" altLang="en-US" sz="900" dirty="0"/>
              <a:t>條   </a:t>
            </a:r>
            <a:r>
              <a:rPr lang="zh-TW" altLang="en-US" sz="900" strike="sngStrike" dirty="0"/>
              <a:t>設置單位對於</a:t>
            </a:r>
            <a:r>
              <a:rPr lang="zh-TW" altLang="en-US" sz="900" dirty="0"/>
              <a:t>第二級以上危險群</a:t>
            </a:r>
            <a:r>
              <a:rPr lang="zh-TW" altLang="en-US" sz="900" b="1" dirty="0"/>
              <a:t>病原體及</a:t>
            </a:r>
            <a:r>
              <a:rPr lang="zh-TW" altLang="en-US" sz="900" strike="sngStrike" dirty="0"/>
              <a:t>微生物或</a:t>
            </a:r>
            <a:r>
              <a:rPr lang="zh-TW" altLang="en-US" sz="900" dirty="0"/>
              <a:t>生物毒素之保存場所，應辦理下列事項：</a:t>
            </a:r>
          </a:p>
          <a:p>
            <a:pPr>
              <a:lnSpc>
                <a:spcPct val="80000"/>
              </a:lnSpc>
            </a:pPr>
            <a:r>
              <a:rPr lang="zh-TW" altLang="en-US" sz="900" dirty="0"/>
              <a:t>           一、指派專人負責管理。</a:t>
            </a:r>
          </a:p>
          <a:p>
            <a:pPr>
              <a:lnSpc>
                <a:spcPct val="80000"/>
              </a:lnSpc>
            </a:pPr>
            <a:r>
              <a:rPr lang="zh-TW" altLang="en-US" sz="900" dirty="0"/>
              <a:t>           二、設有門禁管制。</a:t>
            </a:r>
          </a:p>
          <a:p>
            <a:pPr>
              <a:lnSpc>
                <a:spcPct val="80000"/>
              </a:lnSpc>
            </a:pPr>
            <a:r>
              <a:rPr lang="zh-TW" altLang="en-US" sz="900" dirty="0"/>
              <a:t>           三、備有保存清單及存取紀錄。</a:t>
            </a:r>
            <a:endParaRPr lang="en-US" altLang="zh-TW" sz="900" dirty="0"/>
          </a:p>
          <a:p>
            <a:pPr>
              <a:lnSpc>
                <a:spcPct val="80000"/>
              </a:lnSpc>
            </a:pPr>
            <a:r>
              <a:rPr lang="zh-TW" altLang="en-US" sz="900" dirty="0"/>
              <a:t>           </a:t>
            </a:r>
            <a:r>
              <a:rPr lang="zh-TW" altLang="en-US" sz="900" b="1" dirty="0"/>
              <a:t>四、訂定生物保全相關管理手冊。</a:t>
            </a:r>
          </a:p>
          <a:p>
            <a:pPr>
              <a:lnSpc>
                <a:spcPct val="80000"/>
              </a:lnSpc>
            </a:pPr>
            <a:r>
              <a:rPr lang="zh-TW" altLang="en-US" sz="900" dirty="0"/>
              <a:t>           主管機關於必要時，得會同相關機關進行查核。</a:t>
            </a:r>
            <a:endParaRPr lang="en-US" altLang="zh-TW" sz="900" dirty="0"/>
          </a:p>
          <a:p>
            <a:pPr>
              <a:lnSpc>
                <a:spcPct val="80000"/>
              </a:lnSpc>
            </a:pPr>
            <a:r>
              <a:rPr lang="zh-TW" altLang="en-US" sz="900" dirty="0"/>
              <a:t>第 </a:t>
            </a:r>
            <a:r>
              <a:rPr lang="en-US" altLang="zh-TW" sz="900" dirty="0"/>
              <a:t>18 </a:t>
            </a:r>
            <a:r>
              <a:rPr lang="zh-TW" altLang="en-US" sz="900" dirty="0"/>
              <a:t>條   生物安全第二等級以上實驗室，應於明顯處標示生物安全等級、生物危害標識、實驗室主管、管理人員姓名、聯絡電話及</a:t>
            </a:r>
            <a:r>
              <a:rPr lang="zh-TW" altLang="en-US" sz="900" strike="sngStrike" dirty="0"/>
              <a:t>其</a:t>
            </a:r>
            <a:r>
              <a:rPr lang="zh-TW" altLang="en-US" sz="900" dirty="0"/>
              <a:t>緊急</a:t>
            </a:r>
            <a:r>
              <a:rPr lang="zh-TW" altLang="en-US" sz="900" strike="sngStrike" dirty="0"/>
              <a:t>處理措施</a:t>
            </a:r>
            <a:r>
              <a:rPr lang="zh-TW" altLang="en-US" sz="900" b="1" strike="noStrike" dirty="0"/>
              <a:t>聯絡窗口，並訂定實驗室生物安全相關管理手冊</a:t>
            </a:r>
            <a:r>
              <a:rPr lang="zh-TW" altLang="en-US" sz="900" dirty="0"/>
              <a:t>。</a:t>
            </a:r>
          </a:p>
          <a:p>
            <a:pPr>
              <a:lnSpc>
                <a:spcPct val="80000"/>
              </a:lnSpc>
            </a:pPr>
            <a:r>
              <a:rPr lang="zh-TW" altLang="en-US" sz="900" strike="sngStrike" dirty="0"/>
              <a:t>設置單位應定期辦理前項實驗室工作人員健康檢查及建立健康狀況異常監控機制。</a:t>
            </a:r>
          </a:p>
          <a:p>
            <a:pPr>
              <a:lnSpc>
                <a:spcPct val="80000"/>
              </a:lnSpc>
            </a:pPr>
            <a:r>
              <a:rPr lang="zh-TW" altLang="en-US" sz="900" dirty="0"/>
              <a:t>設置單位對於使用第三級以上危險群</a:t>
            </a:r>
            <a:r>
              <a:rPr lang="zh-TW" altLang="en-US" sz="900" b="1" dirty="0"/>
              <a:t>病原體</a:t>
            </a:r>
            <a:r>
              <a:rPr lang="zh-TW" altLang="en-US" sz="900" strike="sngStrike" dirty="0"/>
              <a:t>微生物</a:t>
            </a:r>
            <a:r>
              <a:rPr lang="zh-TW" altLang="en-US" sz="900" dirty="0"/>
              <a:t>之實驗室工作人員，應保存血清檢體至其離職後十年。但使用第二級以下危險群</a:t>
            </a:r>
            <a:r>
              <a:rPr lang="zh-TW" altLang="en-US" sz="900" b="1" dirty="0"/>
              <a:t>病原體</a:t>
            </a:r>
            <a:r>
              <a:rPr lang="zh-TW" altLang="en-US" sz="900" strike="sngStrike" dirty="0"/>
              <a:t>微生物</a:t>
            </a:r>
            <a:r>
              <a:rPr lang="zh-TW" altLang="en-US" sz="900" dirty="0"/>
              <a:t>之實驗室工作人員，其血清檢體及保存期限，由生安會</a:t>
            </a:r>
            <a:r>
              <a:rPr lang="zh-TW" altLang="en-US" sz="900" b="1" dirty="0"/>
              <a:t>或生安專責人員</a:t>
            </a:r>
            <a:r>
              <a:rPr lang="zh-TW" altLang="en-US" sz="900" dirty="0"/>
              <a:t>定之。</a:t>
            </a:r>
            <a:endParaRPr lang="en-US" altLang="zh-TW" sz="900" dirty="0"/>
          </a:p>
          <a:p>
            <a:pPr>
              <a:lnSpc>
                <a:spcPct val="80000"/>
              </a:lnSpc>
            </a:pPr>
            <a:endParaRPr lang="zh-TW" altLang="en-US" sz="900" dirty="0"/>
          </a:p>
        </p:txBody>
      </p:sp>
    </p:spTree>
    <p:extLst>
      <p:ext uri="{BB962C8B-B14F-4D97-AF65-F5344CB8AC3E}">
        <p14:creationId xmlns:p14="http://schemas.microsoft.com/office/powerpoint/2010/main" val="12967549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FD6F23-D1CD-4844-9C35-5D9E5F11AE93}" type="slidenum">
              <a:rPr lang="en-US" altLang="zh-TW" sz="1200">
                <a:ea typeface="標楷體" panose="03000509000000000000" pitchFamily="65" charset="-120"/>
              </a:rPr>
              <a:pPr algn="r"/>
              <a:t>57</a:t>
            </a:fld>
            <a:endParaRPr lang="en-US" altLang="zh-TW" sz="1200" dirty="0">
              <a:ea typeface="標楷體" panose="03000509000000000000" pitchFamily="65" charset="-12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zh-TW" altLang="en-US" b="1" dirty="0"/>
              <a:t>補充說明</a:t>
            </a:r>
            <a:r>
              <a:rPr lang="en-US" altLang="zh-TW" b="1" dirty="0"/>
              <a:t>:</a:t>
            </a:r>
          </a:p>
          <a:p>
            <a:pPr eaLnBrk="1" hangingPunct="1"/>
            <a:r>
              <a:rPr lang="en-US" altLang="zh-TW" b="1" dirty="0"/>
              <a:t>《</a:t>
            </a:r>
            <a:r>
              <a:rPr lang="zh-TW" altLang="en-US" b="1" dirty="0"/>
              <a:t>補充</a:t>
            </a:r>
            <a:r>
              <a:rPr lang="en-US" altLang="zh-TW" b="1" dirty="0"/>
              <a:t>》</a:t>
            </a:r>
            <a:r>
              <a:rPr lang="zh-TW" altLang="en-US" b="1" dirty="0"/>
              <a:t>游離輻射防護安全標準</a:t>
            </a:r>
            <a:r>
              <a:rPr lang="en-US" altLang="zh-TW" b="1" dirty="0"/>
              <a:t>(94.12.30.)</a:t>
            </a:r>
          </a:p>
          <a:p>
            <a:pPr eaLnBrk="1" hangingPunct="1"/>
            <a:r>
              <a:rPr lang="zh-TW" altLang="en-US" dirty="0"/>
              <a:t>第</a:t>
            </a:r>
            <a:r>
              <a:rPr lang="en-US" altLang="zh-TW" dirty="0"/>
              <a:t>7 </a:t>
            </a:r>
            <a:r>
              <a:rPr lang="zh-TW" altLang="en-US" dirty="0"/>
              <a:t>條： 輻射工作人員職業曝露之劑量限度，依下列規定：</a:t>
            </a:r>
          </a:p>
          <a:p>
            <a:pPr eaLnBrk="1" hangingPunct="1"/>
            <a:r>
              <a:rPr lang="zh-TW" altLang="en-US" dirty="0"/>
              <a:t>一、每連續五年週期之有效劑量不得超過一百毫西弗，且任何單一年內之有效劑量不得超過五十毫西弗。</a:t>
            </a:r>
          </a:p>
          <a:p>
            <a:pPr eaLnBrk="1" hangingPunct="1"/>
            <a:r>
              <a:rPr lang="zh-TW" altLang="en-US" dirty="0"/>
              <a:t>二、眼球水晶體之等價劑量於一年內不得超過一百五十毫西弗。</a:t>
            </a:r>
          </a:p>
          <a:p>
            <a:pPr eaLnBrk="1" hangingPunct="1"/>
            <a:r>
              <a:rPr lang="zh-TW" altLang="en-US" dirty="0"/>
              <a:t>三、皮膚或四肢之等價劑量於一年內不得超過五百毫西弗。</a:t>
            </a:r>
          </a:p>
          <a:p>
            <a:pPr eaLnBrk="1" hangingPunct="1"/>
            <a:endParaRPr lang="zh-TW" altLang="en-US" dirty="0"/>
          </a:p>
          <a:p>
            <a:pPr eaLnBrk="1" hangingPunct="1"/>
            <a:r>
              <a:rPr lang="zh-TW" altLang="en-US" dirty="0"/>
              <a:t>第</a:t>
            </a:r>
            <a:r>
              <a:rPr lang="en-US" altLang="zh-TW" dirty="0"/>
              <a:t>12</a:t>
            </a:r>
            <a:r>
              <a:rPr lang="zh-TW" altLang="en-US" dirty="0"/>
              <a:t>條： 輻射作業造成一般人之年劑量限度，依下列規定：</a:t>
            </a:r>
          </a:p>
          <a:p>
            <a:pPr eaLnBrk="1" hangingPunct="1"/>
            <a:r>
              <a:rPr lang="zh-TW" altLang="en-US" dirty="0"/>
              <a:t>一、有效劑量不得超過一毫西弗。</a:t>
            </a:r>
          </a:p>
          <a:p>
            <a:pPr eaLnBrk="1" hangingPunct="1"/>
            <a:r>
              <a:rPr lang="zh-TW" altLang="en-US" dirty="0"/>
              <a:t>二、眼球水晶體之等價劑量不得超過十五毫西弗。</a:t>
            </a:r>
          </a:p>
          <a:p>
            <a:pPr eaLnBrk="1" hangingPunct="1"/>
            <a:r>
              <a:rPr lang="zh-TW" altLang="en-US" dirty="0"/>
              <a:t>三、皮膚之等價劑量不得超過五十毫西弗。</a:t>
            </a:r>
          </a:p>
          <a:p>
            <a:pPr eaLnBrk="1" hangingPunct="1"/>
            <a:endParaRPr lang="zh-TW" altLang="en-US" dirty="0"/>
          </a:p>
          <a:p>
            <a:pPr eaLnBrk="1" hangingPunct="1"/>
            <a:r>
              <a:rPr lang="zh-TW" altLang="en-US" b="1" dirty="0"/>
              <a:t>游離輻射防護法（ </a:t>
            </a:r>
            <a:r>
              <a:rPr lang="en-US" altLang="zh-TW" b="1" dirty="0"/>
              <a:t>91.1.30 </a:t>
            </a:r>
            <a:r>
              <a:rPr lang="zh-TW" altLang="en-US" b="1" dirty="0"/>
              <a:t>）</a:t>
            </a:r>
            <a:endParaRPr lang="en-US" altLang="zh-TW" b="1" dirty="0"/>
          </a:p>
          <a:p>
            <a:pPr eaLnBrk="1" hangingPunct="1"/>
            <a:r>
              <a:rPr lang="zh-TW" altLang="en-US" b="1" dirty="0"/>
              <a:t>第 </a:t>
            </a:r>
            <a:r>
              <a:rPr lang="en-US" altLang="zh-TW" b="1" dirty="0"/>
              <a:t>29 </a:t>
            </a:r>
            <a:r>
              <a:rPr lang="zh-TW" altLang="en-US" b="1" dirty="0"/>
              <a:t>條</a:t>
            </a:r>
          </a:p>
          <a:p>
            <a:pPr eaLnBrk="1" hangingPunct="1"/>
            <a:r>
              <a:rPr lang="zh-TW" altLang="en-US" dirty="0"/>
              <a:t>放射性物質、可發生游離輻射設備或輻射作業，應依指定申請許可或登記備查，主管機關同意後，始得進行輻射作業。</a:t>
            </a:r>
          </a:p>
          <a:p>
            <a:pPr eaLnBrk="1" hangingPunct="1"/>
            <a:r>
              <a:rPr lang="zh-TW" altLang="en-US" dirty="0"/>
              <a:t>置有高活度放射性物質或高能量可發生游離輻射設備之高強度輻射設施之運轉，應由合格之運轉人員負責操作</a:t>
            </a:r>
          </a:p>
          <a:p>
            <a:pPr eaLnBrk="1" hangingPunct="1"/>
            <a:endParaRPr lang="zh-TW" altLang="en-US" b="1" dirty="0"/>
          </a:p>
          <a:p>
            <a:pPr eaLnBrk="1" hangingPunct="1"/>
            <a:r>
              <a:rPr lang="zh-TW" altLang="en-US" b="1" dirty="0"/>
              <a:t>第 </a:t>
            </a:r>
            <a:r>
              <a:rPr lang="en-US" altLang="zh-TW" b="1" dirty="0"/>
              <a:t>15 </a:t>
            </a:r>
            <a:r>
              <a:rPr lang="zh-TW" altLang="en-US" b="1" dirty="0"/>
              <a:t>條</a:t>
            </a:r>
            <a:endParaRPr lang="en-US" altLang="zh-TW" b="1" dirty="0"/>
          </a:p>
          <a:p>
            <a:pPr eaLnBrk="1" hangingPunct="1"/>
            <a:r>
              <a:rPr lang="zh-TW" altLang="en-US" dirty="0"/>
              <a:t>為確保輻射工作人員所受職業曝露不超過劑量限度並合理抑低，雇主應對輻射工作人員實施個別劑量監測。但經評估輻射作業對輻射工作</a:t>
            </a:r>
          </a:p>
          <a:p>
            <a:pPr eaLnBrk="1" hangingPunct="1"/>
            <a:r>
              <a:rPr lang="zh-TW" altLang="en-US" dirty="0"/>
              <a:t>人員一年之曝露不可能超過劑量限度之一定比例者，得以作業環境監測或個別劑量抽樣監測代之</a:t>
            </a:r>
            <a:r>
              <a:rPr lang="en-US" altLang="zh-TW" dirty="0"/>
              <a:t>…..</a:t>
            </a:r>
          </a:p>
          <a:p>
            <a:pPr eaLnBrk="1" hangingPunct="1"/>
            <a:endParaRPr lang="en-US" altLang="zh-TW" dirty="0"/>
          </a:p>
          <a:p>
            <a:pPr eaLnBrk="1" hangingPunct="1"/>
            <a:r>
              <a:rPr lang="zh-TW" altLang="en-US" b="1" dirty="0"/>
              <a:t>第 </a:t>
            </a:r>
            <a:r>
              <a:rPr lang="en-US" altLang="zh-TW" b="1" dirty="0"/>
              <a:t>32 </a:t>
            </a:r>
            <a:r>
              <a:rPr lang="zh-TW" altLang="en-US" b="1" dirty="0"/>
              <a:t>條</a:t>
            </a:r>
            <a:endParaRPr lang="en-US" altLang="zh-TW" b="1" dirty="0"/>
          </a:p>
          <a:p>
            <a:pPr eaLnBrk="1" hangingPunct="1"/>
            <a:r>
              <a:rPr lang="zh-TW" altLang="en-US" dirty="0"/>
              <a:t>設施經營者應對放射性物質、可發生游離輻射設備或其設施，每年至少偵測一次，提報主管機關偵測證明備查，偵測項目由主管機關定之</a:t>
            </a:r>
          </a:p>
          <a:p>
            <a:pPr eaLnBrk="1" hangingPunct="1"/>
            <a:endParaRPr lang="zh-TW" altLang="en-US" dirty="0"/>
          </a:p>
          <a:p>
            <a:pPr eaLnBrk="1" hangingPunct="1"/>
            <a:endParaRPr lang="zh-TW" altLang="en-US" dirty="0"/>
          </a:p>
          <a:p>
            <a:pPr eaLnBrk="1" hangingPunct="1"/>
            <a:endParaRPr lang="en-US" altLang="zh-TW" dirty="0"/>
          </a:p>
        </p:txBody>
      </p:sp>
    </p:spTree>
    <p:extLst>
      <p:ext uri="{BB962C8B-B14F-4D97-AF65-F5344CB8AC3E}">
        <p14:creationId xmlns:p14="http://schemas.microsoft.com/office/powerpoint/2010/main" val="7246533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FD6F23-D1CD-4844-9C35-5D9E5F11AE93}" type="slidenum">
              <a:rPr lang="en-US" altLang="zh-TW" sz="1200">
                <a:ea typeface="標楷體" panose="03000509000000000000" pitchFamily="65" charset="-120"/>
              </a:rPr>
              <a:pPr algn="r"/>
              <a:t>58</a:t>
            </a:fld>
            <a:endParaRPr lang="en-US" altLang="zh-TW" sz="1200" dirty="0">
              <a:ea typeface="標楷體" panose="03000509000000000000" pitchFamily="65" charset="-12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zh-TW" altLang="en-US" b="1" dirty="0"/>
              <a:t>補充說明</a:t>
            </a:r>
            <a:r>
              <a:rPr lang="en-US" altLang="zh-TW" b="1" dirty="0"/>
              <a:t>:</a:t>
            </a:r>
          </a:p>
          <a:p>
            <a:pPr eaLnBrk="1" hangingPunct="1"/>
            <a:r>
              <a:rPr lang="en-US" altLang="zh-TW" b="1" dirty="0"/>
              <a:t>《</a:t>
            </a:r>
            <a:r>
              <a:rPr lang="zh-TW" altLang="en-US" b="1" dirty="0"/>
              <a:t>補充</a:t>
            </a:r>
            <a:r>
              <a:rPr lang="en-US" altLang="zh-TW" b="1" dirty="0"/>
              <a:t>》</a:t>
            </a:r>
            <a:r>
              <a:rPr lang="zh-TW" altLang="en-US" b="1" dirty="0"/>
              <a:t>游離輻射防護安全標準</a:t>
            </a:r>
            <a:r>
              <a:rPr lang="en-US" altLang="zh-TW" b="1" dirty="0"/>
              <a:t>(94.12.30.)</a:t>
            </a:r>
          </a:p>
          <a:p>
            <a:pPr eaLnBrk="1" hangingPunct="1"/>
            <a:r>
              <a:rPr lang="zh-TW" altLang="en-US" dirty="0"/>
              <a:t>第</a:t>
            </a:r>
            <a:r>
              <a:rPr lang="en-US" altLang="zh-TW" dirty="0"/>
              <a:t>7 </a:t>
            </a:r>
            <a:r>
              <a:rPr lang="zh-TW" altLang="en-US" dirty="0"/>
              <a:t>條： 輻射工作人員職業曝露之劑量限度，依下列規定：</a:t>
            </a:r>
          </a:p>
          <a:p>
            <a:pPr eaLnBrk="1" hangingPunct="1"/>
            <a:r>
              <a:rPr lang="zh-TW" altLang="en-US" dirty="0"/>
              <a:t>一、每連續五年週期之有效劑量不得超過一百毫西弗，且任何單一年內之有效劑量不得超過五十毫西弗。</a:t>
            </a:r>
          </a:p>
          <a:p>
            <a:pPr eaLnBrk="1" hangingPunct="1"/>
            <a:r>
              <a:rPr lang="zh-TW" altLang="en-US" dirty="0"/>
              <a:t>二、眼球水晶體之等價劑量於一年內不得超過一百五十毫西弗。</a:t>
            </a:r>
          </a:p>
          <a:p>
            <a:pPr eaLnBrk="1" hangingPunct="1"/>
            <a:r>
              <a:rPr lang="zh-TW" altLang="en-US" dirty="0"/>
              <a:t>三、皮膚或四肢之等價劑量於一年內不得超過五百毫西弗。</a:t>
            </a:r>
          </a:p>
          <a:p>
            <a:pPr eaLnBrk="1" hangingPunct="1"/>
            <a:endParaRPr lang="zh-TW" altLang="en-US" dirty="0"/>
          </a:p>
          <a:p>
            <a:pPr eaLnBrk="1" hangingPunct="1"/>
            <a:r>
              <a:rPr lang="zh-TW" altLang="en-US" dirty="0"/>
              <a:t>第</a:t>
            </a:r>
            <a:r>
              <a:rPr lang="en-US" altLang="zh-TW" dirty="0"/>
              <a:t>12</a:t>
            </a:r>
            <a:r>
              <a:rPr lang="zh-TW" altLang="en-US" dirty="0"/>
              <a:t>條： 輻射作業造成一般人之年劑量限度，依下列規定：</a:t>
            </a:r>
          </a:p>
          <a:p>
            <a:pPr eaLnBrk="1" hangingPunct="1"/>
            <a:r>
              <a:rPr lang="zh-TW" altLang="en-US" dirty="0"/>
              <a:t>一、有效劑量不得超過一毫西弗。</a:t>
            </a:r>
          </a:p>
          <a:p>
            <a:pPr eaLnBrk="1" hangingPunct="1"/>
            <a:r>
              <a:rPr lang="zh-TW" altLang="en-US" dirty="0"/>
              <a:t>二、眼球水晶體之等價劑量不得超過十五毫西弗。</a:t>
            </a:r>
          </a:p>
          <a:p>
            <a:pPr eaLnBrk="1" hangingPunct="1"/>
            <a:r>
              <a:rPr lang="zh-TW" altLang="en-US" dirty="0"/>
              <a:t>三、皮膚之等價劑量不得超過五十毫西弗。</a:t>
            </a:r>
          </a:p>
          <a:p>
            <a:pPr eaLnBrk="1" hangingPunct="1"/>
            <a:endParaRPr lang="zh-TW" altLang="en-US" dirty="0"/>
          </a:p>
          <a:p>
            <a:pPr eaLnBrk="1" hangingPunct="1"/>
            <a:r>
              <a:rPr lang="zh-TW" altLang="en-US" b="1" dirty="0"/>
              <a:t>游離輻射防護法（ </a:t>
            </a:r>
            <a:r>
              <a:rPr lang="en-US" altLang="zh-TW" b="1" dirty="0"/>
              <a:t>91.1.30 </a:t>
            </a:r>
            <a:r>
              <a:rPr lang="zh-TW" altLang="en-US" b="1" dirty="0"/>
              <a:t>）</a:t>
            </a:r>
            <a:endParaRPr lang="en-US" altLang="zh-TW" b="1" dirty="0"/>
          </a:p>
          <a:p>
            <a:pPr eaLnBrk="1" hangingPunct="1"/>
            <a:r>
              <a:rPr lang="zh-TW" altLang="en-US" b="1" dirty="0"/>
              <a:t>第 </a:t>
            </a:r>
            <a:r>
              <a:rPr lang="en-US" altLang="zh-TW" b="1" dirty="0"/>
              <a:t>29 </a:t>
            </a:r>
            <a:r>
              <a:rPr lang="zh-TW" altLang="en-US" b="1" dirty="0"/>
              <a:t>條</a:t>
            </a:r>
          </a:p>
          <a:p>
            <a:pPr eaLnBrk="1" hangingPunct="1"/>
            <a:r>
              <a:rPr lang="zh-TW" altLang="en-US" dirty="0"/>
              <a:t>放射性物質、可發生游離輻射設備或輻射作業，應依指定申請許可或登記備查，主管機關同意後，始得進行輻射作業。</a:t>
            </a:r>
          </a:p>
          <a:p>
            <a:pPr eaLnBrk="1" hangingPunct="1"/>
            <a:r>
              <a:rPr lang="zh-TW" altLang="en-US" dirty="0"/>
              <a:t>置有高活度放射性物質或高能量可發生游離輻射設備之高強度輻射設施之運轉，應由合格之運轉人員負責操作</a:t>
            </a:r>
          </a:p>
          <a:p>
            <a:pPr eaLnBrk="1" hangingPunct="1"/>
            <a:endParaRPr lang="zh-TW" altLang="en-US" b="1" dirty="0"/>
          </a:p>
          <a:p>
            <a:pPr eaLnBrk="1" hangingPunct="1"/>
            <a:r>
              <a:rPr lang="zh-TW" altLang="en-US" b="1" dirty="0"/>
              <a:t>第 </a:t>
            </a:r>
            <a:r>
              <a:rPr lang="en-US" altLang="zh-TW" b="1" dirty="0"/>
              <a:t>15 </a:t>
            </a:r>
            <a:r>
              <a:rPr lang="zh-TW" altLang="en-US" b="1" dirty="0"/>
              <a:t>條</a:t>
            </a:r>
            <a:endParaRPr lang="en-US" altLang="zh-TW" b="1" dirty="0"/>
          </a:p>
          <a:p>
            <a:pPr eaLnBrk="1" hangingPunct="1"/>
            <a:r>
              <a:rPr lang="zh-TW" altLang="en-US" dirty="0"/>
              <a:t>為確保輻射工作人員所受職業曝露不超過劑量限度並合理抑低，雇主應對輻射工作人員實施個別劑量監測。但經評估輻射作業對輻射工作</a:t>
            </a:r>
          </a:p>
          <a:p>
            <a:pPr eaLnBrk="1" hangingPunct="1"/>
            <a:r>
              <a:rPr lang="zh-TW" altLang="en-US" dirty="0"/>
              <a:t>人員一年之曝露不可能超過劑量限度之一定比例者，得以作業環境監測或個別劑量抽樣監測代之</a:t>
            </a:r>
            <a:r>
              <a:rPr lang="en-US" altLang="zh-TW" dirty="0"/>
              <a:t>…..</a:t>
            </a:r>
          </a:p>
          <a:p>
            <a:pPr eaLnBrk="1" hangingPunct="1"/>
            <a:endParaRPr lang="en-US" altLang="zh-TW" dirty="0"/>
          </a:p>
          <a:p>
            <a:pPr eaLnBrk="1" hangingPunct="1"/>
            <a:r>
              <a:rPr lang="zh-TW" altLang="en-US" b="1" dirty="0"/>
              <a:t>第 </a:t>
            </a:r>
            <a:r>
              <a:rPr lang="en-US" altLang="zh-TW" b="1" dirty="0"/>
              <a:t>32 </a:t>
            </a:r>
            <a:r>
              <a:rPr lang="zh-TW" altLang="en-US" b="1" dirty="0"/>
              <a:t>條</a:t>
            </a:r>
            <a:endParaRPr lang="en-US" altLang="zh-TW" b="1" dirty="0"/>
          </a:p>
          <a:p>
            <a:pPr eaLnBrk="1" hangingPunct="1"/>
            <a:r>
              <a:rPr lang="zh-TW" altLang="en-US" dirty="0"/>
              <a:t>設施經營者應對放射性物質、可發生游離輻射設備或其設施，每年至少偵測一次，提報主管機關偵測證明備查，偵測項目由主管機關定之</a:t>
            </a:r>
          </a:p>
          <a:p>
            <a:pPr eaLnBrk="1" hangingPunct="1"/>
            <a:endParaRPr lang="zh-TW" altLang="en-US" dirty="0"/>
          </a:p>
          <a:p>
            <a:pPr eaLnBrk="1" hangingPunct="1"/>
            <a:endParaRPr lang="zh-TW" altLang="en-US" dirty="0"/>
          </a:p>
          <a:p>
            <a:pPr eaLnBrk="1" hangingPunct="1"/>
            <a:endParaRPr lang="en-US" altLang="zh-TW" dirty="0"/>
          </a:p>
        </p:txBody>
      </p:sp>
    </p:spTree>
    <p:extLst>
      <p:ext uri="{BB962C8B-B14F-4D97-AF65-F5344CB8AC3E}">
        <p14:creationId xmlns:p14="http://schemas.microsoft.com/office/powerpoint/2010/main" val="17408834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6B9943-2F63-408D-A89D-2DC0A014A9C2}" type="slidenum">
              <a:rPr lang="en-US" altLang="zh-TW" sz="1200">
                <a:ea typeface="標楷體" panose="03000509000000000000" pitchFamily="65" charset="-120"/>
              </a:rPr>
              <a:pPr algn="r"/>
              <a:t>59</a:t>
            </a:fld>
            <a:endParaRPr lang="en-US" altLang="zh-TW" sz="1200" dirty="0">
              <a:ea typeface="標楷體" panose="03000509000000000000" pitchFamily="65" charset="-12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zh-TW" altLang="en-US" b="1" dirty="0"/>
              <a:t>補充說明</a:t>
            </a:r>
            <a:r>
              <a:rPr lang="en-US" altLang="zh-TW" b="1" dirty="0"/>
              <a:t>:</a:t>
            </a:r>
          </a:p>
          <a:p>
            <a:pPr eaLnBrk="1" hangingPunct="1"/>
            <a:r>
              <a:rPr lang="zh-TW" altLang="en-US" b="1" dirty="0"/>
              <a:t>游離輻射防護安全標準</a:t>
            </a:r>
            <a:r>
              <a:rPr lang="en-US" altLang="zh-TW" b="1" dirty="0"/>
              <a:t>(94.12.30)</a:t>
            </a:r>
          </a:p>
          <a:p>
            <a:pPr eaLnBrk="1" hangingPunct="1"/>
            <a:r>
              <a:rPr lang="zh-TW" altLang="en-US" b="1" dirty="0"/>
              <a:t>第 </a:t>
            </a:r>
            <a:r>
              <a:rPr lang="en-US" altLang="zh-TW" b="1" dirty="0"/>
              <a:t>4 </a:t>
            </a:r>
            <a:r>
              <a:rPr lang="zh-TW" altLang="en-US" b="1" dirty="0"/>
              <a:t>條</a:t>
            </a:r>
            <a:r>
              <a:rPr lang="zh-TW" altLang="en-US" dirty="0"/>
              <a:t>：輻射標誌之樣式顏色及示警</a:t>
            </a:r>
          </a:p>
          <a:p>
            <a:pPr eaLnBrk="1" hangingPunct="1"/>
            <a:r>
              <a:rPr lang="zh-TW" altLang="en-US" dirty="0"/>
              <a:t>視需要於標誌上或附近醒目位置提供示警內容</a:t>
            </a:r>
          </a:p>
          <a:p>
            <a:pPr eaLnBrk="1" hangingPunct="1">
              <a:lnSpc>
                <a:spcPct val="110000"/>
              </a:lnSpc>
              <a:spcBef>
                <a:spcPct val="10000"/>
              </a:spcBef>
              <a:spcAft>
                <a:spcPct val="10000"/>
              </a:spcAft>
            </a:pPr>
            <a:r>
              <a:rPr lang="zh-TW" altLang="en-US" sz="1100" dirty="0"/>
              <a:t>工作檯、放射性物質處理盤、盛裝放射性物質之容器，冰箱、抽氣櫃、廢料桶、水槽等均貼有適當</a:t>
            </a:r>
            <a:r>
              <a:rPr lang="zh-TW" altLang="en-US" sz="1100" dirty="0">
                <a:solidFill>
                  <a:srgbClr val="FF0000"/>
                </a:solidFill>
              </a:rPr>
              <a:t>輻射警示標誌及警語</a:t>
            </a:r>
          </a:p>
          <a:p>
            <a:pPr eaLnBrk="1" hangingPunct="1"/>
            <a:endParaRPr lang="zh-TW" altLang="en-US" b="1" dirty="0"/>
          </a:p>
          <a:p>
            <a:pPr eaLnBrk="1" hangingPunct="1"/>
            <a:r>
              <a:rPr lang="zh-TW" altLang="en-US" b="1" dirty="0"/>
              <a:t>游離輻射防護法第 </a:t>
            </a:r>
            <a:r>
              <a:rPr lang="en-US" altLang="zh-TW" b="1" dirty="0"/>
              <a:t>10 </a:t>
            </a:r>
            <a:r>
              <a:rPr lang="zh-TW" altLang="en-US" b="1" dirty="0"/>
              <a:t>條（</a:t>
            </a:r>
            <a:r>
              <a:rPr lang="en-US" altLang="zh-TW" b="1" dirty="0"/>
              <a:t>91.01.30</a:t>
            </a:r>
            <a:r>
              <a:rPr lang="zh-TW" altLang="en-US" b="1" dirty="0"/>
              <a:t>）：</a:t>
            </a:r>
            <a:endParaRPr lang="zh-TW" altLang="en-US" dirty="0"/>
          </a:p>
          <a:p>
            <a:pPr eaLnBrk="1" hangingPunct="1"/>
            <a:r>
              <a:rPr lang="zh-TW" altLang="en-US" dirty="0"/>
              <a:t>設施經營者應依主管機關規定，依其輻射工作場所之設施、輻射作業特性及輻射曝露程度，劃分輻射工作場所為管制區及監測區。管制區內應採取管制措施；監測區內應為必要之輻射監測，輻射工作場所外應實施環境輻射監測。</a:t>
            </a:r>
          </a:p>
          <a:p>
            <a:pPr eaLnBrk="1" hangingPunct="1"/>
            <a:endParaRPr lang="zh-TW" altLang="en-US" dirty="0"/>
          </a:p>
          <a:p>
            <a:pPr eaLnBrk="1" hangingPunct="1"/>
            <a:r>
              <a:rPr lang="zh-TW" altLang="en-US" b="1" dirty="0"/>
              <a:t>圖片來源：</a:t>
            </a:r>
            <a:r>
              <a:rPr lang="zh-TW" altLang="en-US" dirty="0"/>
              <a:t>黃文昌，</a:t>
            </a:r>
            <a:r>
              <a:rPr lang="en-US" altLang="zh-TW" b="1" dirty="0"/>
              <a:t>ITRI </a:t>
            </a:r>
            <a:r>
              <a:rPr lang="zh-TW" altLang="en-US" dirty="0"/>
              <a:t>輻射安全防護管理實務簡介，工業技術研究院，九十六年五月十日。</a:t>
            </a:r>
          </a:p>
          <a:p>
            <a:pPr eaLnBrk="1" hangingPunct="1"/>
            <a:endParaRPr lang="zh-TW" altLang="en-US" dirty="0"/>
          </a:p>
          <a:p>
            <a:pPr eaLnBrk="1" hangingPunct="1"/>
            <a:endParaRPr lang="zh-TW" altLang="en-US" dirty="0"/>
          </a:p>
          <a:p>
            <a:pPr eaLnBrk="1" hangingPunct="1"/>
            <a:endParaRPr lang="en-US" altLang="zh-TW" dirty="0"/>
          </a:p>
        </p:txBody>
      </p:sp>
    </p:spTree>
    <p:extLst>
      <p:ext uri="{BB962C8B-B14F-4D97-AF65-F5344CB8AC3E}">
        <p14:creationId xmlns:p14="http://schemas.microsoft.com/office/powerpoint/2010/main" val="104711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F36EF29-75D0-4F14-8C79-A9FAB6EBEBAB}" type="slidenum">
              <a:rPr lang="en-US" altLang="zh-TW" smtClean="0"/>
              <a:pPr/>
              <a:t>8</a:t>
            </a:fld>
            <a:endParaRPr lang="en-US" altLang="zh-TW"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altLang="zh-TW" dirty="0">
                <a:solidFill>
                  <a:srgbClr val="FF0000"/>
                </a:solidFill>
              </a:rPr>
              <a:t>20160215 </a:t>
            </a:r>
            <a:r>
              <a:rPr lang="zh-TW" altLang="en-US" dirty="0">
                <a:solidFill>
                  <a:srgbClr val="FF0000"/>
                </a:solidFill>
              </a:rPr>
              <a:t>教學目標</a:t>
            </a:r>
            <a:endParaRPr lang="en-US" altLang="zh-TW" dirty="0">
              <a:solidFill>
                <a:srgbClr val="FF0000"/>
              </a:solidFill>
            </a:endParaRPr>
          </a:p>
          <a:p>
            <a:pPr eaLnBrk="1" hangingPunct="1"/>
            <a:r>
              <a:rPr lang="zh-TW" altLang="en-US" dirty="0">
                <a:solidFill>
                  <a:srgbClr val="FF0000"/>
                </a:solidFill>
              </a:rPr>
              <a:t>了解大專校院實驗場所意外事故比例</a:t>
            </a:r>
            <a:endParaRPr lang="en-US" altLang="zh-TW" dirty="0">
              <a:solidFill>
                <a:srgbClr val="FF0000"/>
              </a:solidFill>
            </a:endParaRPr>
          </a:p>
          <a:p>
            <a:pPr eaLnBrk="1" hangingPunct="1"/>
            <a:endParaRPr lang="zh-TW" altLang="en-US" dirty="0"/>
          </a:p>
        </p:txBody>
      </p:sp>
    </p:spTree>
    <p:extLst>
      <p:ext uri="{BB962C8B-B14F-4D97-AF65-F5344CB8AC3E}">
        <p14:creationId xmlns:p14="http://schemas.microsoft.com/office/powerpoint/2010/main" val="26777254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F36EF29-75D0-4F14-8C79-A9FAB6EBEBAB}" type="slidenum">
              <a:rPr lang="en-US" altLang="zh-TW" smtClean="0"/>
              <a:pPr/>
              <a:t>60</a:t>
            </a:fld>
            <a:endParaRPr lang="en-US" altLang="zh-TW"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a:p>
        </p:txBody>
      </p:sp>
    </p:spTree>
    <p:extLst>
      <p:ext uri="{BB962C8B-B14F-4D97-AF65-F5344CB8AC3E}">
        <p14:creationId xmlns:p14="http://schemas.microsoft.com/office/powerpoint/2010/main" val="26777254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F36EF29-75D0-4F14-8C79-A9FAB6EBEBAB}" type="slidenum">
              <a:rPr lang="en-US" altLang="zh-TW" smtClean="0"/>
              <a:pPr/>
              <a:t>61</a:t>
            </a:fld>
            <a:endParaRPr lang="en-US" altLang="zh-TW"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zh-TW" dirty="0"/>
          </a:p>
        </p:txBody>
      </p:sp>
    </p:spTree>
    <p:extLst>
      <p:ext uri="{BB962C8B-B14F-4D97-AF65-F5344CB8AC3E}">
        <p14:creationId xmlns:p14="http://schemas.microsoft.com/office/powerpoint/2010/main" val="163146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F36EF29-75D0-4F14-8C79-A9FAB6EBEBAB}" type="slidenum">
              <a:rPr lang="en-US" altLang="zh-TW" smtClean="0"/>
              <a:pPr/>
              <a:t>9</a:t>
            </a:fld>
            <a:endParaRPr lang="en-US" altLang="zh-TW"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altLang="zh-TW" dirty="0">
                <a:solidFill>
                  <a:srgbClr val="FF0000"/>
                </a:solidFill>
              </a:rPr>
              <a:t>20160215 </a:t>
            </a:r>
            <a:r>
              <a:rPr lang="zh-TW" altLang="en-US" dirty="0">
                <a:solidFill>
                  <a:srgbClr val="FF0000"/>
                </a:solidFill>
              </a:rPr>
              <a:t>教學目標</a:t>
            </a:r>
            <a:endParaRPr lang="en-US" altLang="zh-TW" dirty="0">
              <a:solidFill>
                <a:srgbClr val="FF0000"/>
              </a:solidFill>
            </a:endParaRPr>
          </a:p>
          <a:p>
            <a:pPr eaLnBrk="1" hangingPunct="1"/>
            <a:r>
              <a:rPr lang="zh-TW" altLang="en-US" dirty="0">
                <a:solidFill>
                  <a:srgbClr val="FF0000"/>
                </a:solidFill>
              </a:rPr>
              <a:t>了解高中高職實驗場所意外事故比例</a:t>
            </a:r>
            <a:endParaRPr lang="en-US" altLang="zh-TW" dirty="0">
              <a:solidFill>
                <a:srgbClr val="FF0000"/>
              </a:solidFill>
            </a:endParaRPr>
          </a:p>
          <a:p>
            <a:pPr eaLnBrk="1" hangingPunct="1"/>
            <a:endParaRPr lang="zh-TW" altLang="en-US" dirty="0"/>
          </a:p>
        </p:txBody>
      </p:sp>
    </p:spTree>
    <p:extLst>
      <p:ext uri="{BB962C8B-B14F-4D97-AF65-F5344CB8AC3E}">
        <p14:creationId xmlns:p14="http://schemas.microsoft.com/office/powerpoint/2010/main" val="2677725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a:t>
            </a:r>
            <a:r>
              <a:rPr lang="zh-TW" altLang="en-US" dirty="0"/>
              <a:t>本單元為原本</a:t>
            </a:r>
            <a:r>
              <a:rPr lang="en-US" altLang="zh-TW" dirty="0"/>
              <a:t>”</a:t>
            </a:r>
            <a:r>
              <a:rPr lang="zh-TW" altLang="en-US" dirty="0"/>
              <a:t>實驗室安全衛生管理教材</a:t>
            </a:r>
            <a:r>
              <a:rPr lang="en-US" altLang="zh-TW" dirty="0"/>
              <a:t>”</a:t>
            </a:r>
            <a:r>
              <a:rPr lang="zh-TW" altLang="en-US" dirty="0"/>
              <a:t>之實驗室危害案例部分，其中一般高工職應不具有之危害類型，該投影片會加註</a:t>
            </a:r>
            <a:r>
              <a:rPr lang="en-US" altLang="zh-TW" dirty="0"/>
              <a:t>“</a:t>
            </a:r>
            <a:r>
              <a:rPr lang="zh-TW" altLang="en-US" dirty="0"/>
              <a:t>補充</a:t>
            </a:r>
            <a:r>
              <a:rPr lang="en-US" altLang="zh-TW" dirty="0"/>
              <a:t>”</a:t>
            </a:r>
            <a:r>
              <a:rPr lang="zh-TW" altLang="en-US" dirty="0"/>
              <a:t>兩字，例如游離輻射，另加入部分高工職相關案例。</a:t>
            </a:r>
            <a:endParaRPr lang="en-US" altLang="zh-TW" dirty="0"/>
          </a:p>
          <a:p>
            <a:r>
              <a:rPr lang="en-US" altLang="zh-TW" dirty="0"/>
              <a:t>2.</a:t>
            </a:r>
            <a:r>
              <a:rPr lang="zh-TW" altLang="en-US" dirty="0"/>
              <a:t>請講師授課時依聽講者類型與所需，選擇合適之案例投影片進行講授。</a:t>
            </a:r>
          </a:p>
        </p:txBody>
      </p:sp>
      <p:sp>
        <p:nvSpPr>
          <p:cNvPr id="4" name="投影片編號版面配置區 3"/>
          <p:cNvSpPr>
            <a:spLocks noGrp="1"/>
          </p:cNvSpPr>
          <p:nvPr>
            <p:ph type="sldNum" sz="quarter" idx="10"/>
          </p:nvPr>
        </p:nvSpPr>
        <p:spPr/>
        <p:txBody>
          <a:bodyPr/>
          <a:lstStyle/>
          <a:p>
            <a:pPr>
              <a:defRPr/>
            </a:pPr>
            <a:fld id="{0D422637-5192-44CC-8452-491E88A07258}" type="slidenum">
              <a:rPr lang="en-US" altLang="zh-TW" smtClean="0"/>
              <a:pPr>
                <a:defRPr/>
              </a:pPr>
              <a:t>10</a:t>
            </a:fld>
            <a:endParaRPr lang="en-US" altLang="zh-TW" dirty="0"/>
          </a:p>
        </p:txBody>
      </p:sp>
    </p:spTree>
    <p:extLst>
      <p:ext uri="{BB962C8B-B14F-4D97-AF65-F5344CB8AC3E}">
        <p14:creationId xmlns:p14="http://schemas.microsoft.com/office/powerpoint/2010/main" val="350952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8562E0B6-3FDC-4F29-9B3E-DD942943FED4}" type="slidenum">
              <a:rPr lang="en-US" altLang="zh-TW" smtClean="0"/>
              <a:pPr/>
              <a:t>11</a:t>
            </a:fld>
            <a:endParaRPr lang="en-US" altLang="zh-TW"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altLang="zh-TW" dirty="0">
                <a:solidFill>
                  <a:srgbClr val="FF0000"/>
                </a:solidFill>
              </a:rPr>
              <a:t>20160215 </a:t>
            </a:r>
            <a:r>
              <a:rPr lang="zh-TW" altLang="en-US" dirty="0">
                <a:solidFill>
                  <a:srgbClr val="FF0000"/>
                </a:solidFill>
              </a:rPr>
              <a:t>教學目標</a:t>
            </a:r>
            <a:endParaRPr lang="en-US" altLang="zh-TW" dirty="0">
              <a:solidFill>
                <a:srgbClr val="FF0000"/>
              </a:solidFill>
            </a:endParaRPr>
          </a:p>
          <a:p>
            <a:pPr eaLnBrk="1" hangingPunct="1"/>
            <a:r>
              <a:rPr lang="zh-TW" altLang="en-US" dirty="0">
                <a:solidFill>
                  <a:srgbClr val="FF0000"/>
                </a:solidFill>
              </a:rPr>
              <a:t>了解學校實驗室的各種潛在危害</a:t>
            </a:r>
            <a:endParaRPr lang="zh-TW" altLang="zh-TW" dirty="0"/>
          </a:p>
        </p:txBody>
      </p:sp>
    </p:spTree>
    <p:extLst>
      <p:ext uri="{BB962C8B-B14F-4D97-AF65-F5344CB8AC3E}">
        <p14:creationId xmlns:p14="http://schemas.microsoft.com/office/powerpoint/2010/main" val="389738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0843ECC-2F13-4B9F-89C4-B4262129A053}" type="slidenum">
              <a:rPr lang="en-US" altLang="zh-TW" sz="1200">
                <a:ea typeface="標楷體" panose="03000509000000000000" pitchFamily="65" charset="-120"/>
              </a:rPr>
              <a:pPr algn="r"/>
              <a:t>12</a:t>
            </a:fld>
            <a:endParaRPr lang="en-US" altLang="zh-TW" sz="1200" dirty="0">
              <a:ea typeface="標楷體" panose="03000509000000000000" pitchFamily="65" charset="-12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altLang="zh-TW" dirty="0">
                <a:solidFill>
                  <a:srgbClr val="FF0000"/>
                </a:solidFill>
              </a:rPr>
              <a:t>20160215 </a:t>
            </a:r>
            <a:r>
              <a:rPr lang="zh-TW" altLang="en-US" dirty="0">
                <a:solidFill>
                  <a:srgbClr val="FF0000"/>
                </a:solidFill>
              </a:rPr>
              <a:t>教學目標</a:t>
            </a:r>
            <a:endParaRPr lang="en-US" altLang="zh-TW" dirty="0">
              <a:solidFill>
                <a:srgbClr val="FF0000"/>
              </a:solidFill>
            </a:endParaRPr>
          </a:p>
          <a:p>
            <a:pPr eaLnBrk="1" hangingPunct="1"/>
            <a:r>
              <a:rPr lang="zh-TW" altLang="en-US" dirty="0">
                <a:solidFill>
                  <a:srgbClr val="FF0000"/>
                </a:solidFill>
              </a:rPr>
              <a:t>了解物理性危害定義</a:t>
            </a:r>
            <a:endParaRPr lang="zh-TW" altLang="zh-TW" dirty="0"/>
          </a:p>
          <a:p>
            <a:pPr eaLnBrk="1" hangingPunct="1"/>
            <a:endParaRPr lang="en-US" altLang="zh-TW" b="1" dirty="0"/>
          </a:p>
          <a:p>
            <a:pPr eaLnBrk="1" hangingPunct="1"/>
            <a:r>
              <a:rPr lang="zh-TW" altLang="en-US" b="1" dirty="0"/>
              <a:t>◎重點：物理性危害乃因為能量所引起！</a:t>
            </a:r>
          </a:p>
          <a:p>
            <a:pPr eaLnBrk="1" hangingPunct="1"/>
            <a:endParaRPr lang="zh-TW" altLang="en-US" b="1" dirty="0"/>
          </a:p>
        </p:txBody>
      </p:sp>
    </p:spTree>
    <p:extLst>
      <p:ext uri="{BB962C8B-B14F-4D97-AF65-F5344CB8AC3E}">
        <p14:creationId xmlns:p14="http://schemas.microsoft.com/office/powerpoint/2010/main" val="3479937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685800" y="2130425"/>
            <a:ext cx="7772400" cy="1470025"/>
          </a:xfrm>
        </p:spPr>
        <p:txBody>
          <a:bodyPr/>
          <a:lstStyle>
            <a:lvl1pPr>
              <a:defRPr>
                <a:latin typeface="標楷體" panose="03000509000000000000" pitchFamily="65" charset="-120"/>
                <a:ea typeface="標楷體" panose="03000509000000000000" pitchFamily="65" charset="-120"/>
              </a:defRPr>
            </a:lvl1pPr>
          </a:lstStyle>
          <a:p>
            <a:r>
              <a:rPr lang="zh-TW" altLang="en-US" dirty="0"/>
              <a:t>教育部校園職業安全衛生知能提升暨教育訓練推動計畫</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CBD8D66F-1F98-4479-B374-483B49EEA18E}" type="datetime1">
              <a:rPr lang="zh-TW" altLang="en-US" smtClean="0"/>
              <a:t>2020/11/23</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6309320"/>
            <a:ext cx="9144000" cy="1463912"/>
          </a:xfrm>
          <a:prstGeom prst="rect">
            <a:avLst/>
          </a:prstGeom>
        </p:spPr>
      </p:pic>
      <p:pic>
        <p:nvPicPr>
          <p:cNvPr id="2050" name="Picture 2" descr="\\192.168.0.1\volume9\蘇佳瑩\套用公版教材\圖片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11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ED47553D-F6BA-488A-BE46-0B33A74E4DAB}" type="datetime1">
              <a:rPr lang="zh-TW" altLang="en-US" smtClean="0"/>
              <a:t>2020/11/23</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25776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0112E831-55B9-485E-9745-7A680CCFBD57}" type="datetime1">
              <a:rPr lang="zh-TW" altLang="en-US" smtClean="0"/>
              <a:t>2020/11/23</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438315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lvl1pPr>
              <a:defRPr>
                <a:ea typeface="標楷體" panose="03000509000000000000" pitchFamily="65" charset="-120"/>
              </a:defRPr>
            </a:lvl1pPr>
            <a:lvl2pPr>
              <a:defRPr>
                <a:ea typeface="標楷體" panose="03000509000000000000" pitchFamily="65" charset="-120"/>
              </a:defRPr>
            </a:lvl2pPr>
            <a:lvl3pPr>
              <a:defRPr>
                <a:ea typeface="標楷體" panose="03000509000000000000" pitchFamily="65" charset="-120"/>
              </a:defRPr>
            </a:lvl3pPr>
            <a:lvl4pPr>
              <a:defRPr>
                <a:ea typeface="標楷體" panose="03000509000000000000" pitchFamily="65" charset="-120"/>
              </a:defRPr>
            </a:lvl4pPr>
            <a:lvl5pPr>
              <a:defRPr>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30725"/>
          </a:xfrm>
        </p:spPr>
        <p:txBody>
          <a:bodyPr/>
          <a:lstStyle>
            <a:lvl1pPr>
              <a:defRPr>
                <a:ea typeface="標楷體" panose="03000509000000000000" pitchFamily="65" charset="-120"/>
              </a:defRPr>
            </a:lvl1pPr>
            <a:lvl2pPr>
              <a:defRPr>
                <a:ea typeface="標楷體" panose="03000509000000000000" pitchFamily="65" charset="-120"/>
              </a:defRPr>
            </a:lvl2pPr>
            <a:lvl3pPr>
              <a:defRPr>
                <a:ea typeface="標楷體" panose="03000509000000000000" pitchFamily="65" charset="-120"/>
              </a:defRPr>
            </a:lvl3pPr>
            <a:lvl4pPr>
              <a:defRPr>
                <a:ea typeface="標楷體" panose="03000509000000000000" pitchFamily="65" charset="-120"/>
              </a:defRPr>
            </a:lvl4pPr>
            <a:lvl5pPr>
              <a:defRPr>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日期版面配置區 4"/>
          <p:cNvSpPr>
            <a:spLocks noGrp="1"/>
          </p:cNvSpPr>
          <p:nvPr>
            <p:ph type="dt" sz="half" idx="10"/>
          </p:nvPr>
        </p:nvSpPr>
        <p:spPr>
          <a:xfrm>
            <a:off x="457200" y="6243638"/>
            <a:ext cx="2133600" cy="457200"/>
          </a:xfrm>
        </p:spPr>
        <p:txBody>
          <a:bodyPr/>
          <a:lstStyle>
            <a:lvl1pPr>
              <a:defRPr>
                <a:latin typeface="Arial" charset="0"/>
                <a:ea typeface="標楷體" panose="03000509000000000000" pitchFamily="65" charset="-120"/>
              </a:defRPr>
            </a:lvl1pPr>
          </a:lstStyle>
          <a:p>
            <a:pPr>
              <a:defRPr/>
            </a:pPr>
            <a:fld id="{836E1081-6479-4900-ACB4-A2FA268961C4}" type="datetime1">
              <a:rPr lang="zh-TW" altLang="en-US" smtClean="0"/>
              <a:t>2020/11/23</a:t>
            </a:fld>
            <a:endParaRPr lang="en-US" altLang="zh-TW" dirty="0"/>
          </a:p>
        </p:txBody>
      </p:sp>
      <p:sp>
        <p:nvSpPr>
          <p:cNvPr id="6" name="頁尾版面配置區 5"/>
          <p:cNvSpPr>
            <a:spLocks noGrp="1"/>
          </p:cNvSpPr>
          <p:nvPr>
            <p:ph type="ftr" sz="quarter" idx="11"/>
          </p:nvPr>
        </p:nvSpPr>
        <p:spPr>
          <a:xfrm>
            <a:off x="3124200" y="6248400"/>
            <a:ext cx="2895600" cy="457200"/>
          </a:xfrm>
        </p:spPr>
        <p:txBody>
          <a:bodyPr/>
          <a:lstStyle>
            <a:lvl1pPr>
              <a:defRPr>
                <a:ea typeface="標楷體" panose="03000509000000000000" pitchFamily="65" charset="-120"/>
              </a:defRPr>
            </a:lvl1pPr>
          </a:lstStyle>
          <a:p>
            <a:pPr>
              <a:defRPr/>
            </a:pPr>
            <a:endParaRPr lang="en-US" altLang="zh-TW" dirty="0"/>
          </a:p>
        </p:txBody>
      </p:sp>
      <p:sp>
        <p:nvSpPr>
          <p:cNvPr id="7" name="投影片編號版面配置區 6"/>
          <p:cNvSpPr>
            <a:spLocks noGrp="1"/>
          </p:cNvSpPr>
          <p:nvPr>
            <p:ph type="sldNum" sz="quarter" idx="12"/>
          </p:nvPr>
        </p:nvSpPr>
        <p:spPr>
          <a:xfrm>
            <a:off x="6553200" y="6243638"/>
            <a:ext cx="2133600" cy="457200"/>
          </a:xfrm>
        </p:spPr>
        <p:txBody>
          <a:bodyPr/>
          <a:lstStyle>
            <a:lvl1pPr>
              <a:defRPr>
                <a:ea typeface="標楷體" panose="03000509000000000000" pitchFamily="65" charset="-120"/>
              </a:defRPr>
            </a:lvl1pPr>
          </a:lstStyle>
          <a:p>
            <a:pPr>
              <a:defRPr/>
            </a:pPr>
            <a:fld id="{04E5ADA6-C3EA-4841-B284-66BD5CF34BF3}" type="slidenum">
              <a:rPr lang="en-US" altLang="zh-TW" smtClean="0"/>
              <a:pPr>
                <a:defRPr/>
              </a:pPr>
              <a:t>‹#›</a:t>
            </a:fld>
            <a:endParaRPr lang="en-US" altLang="zh-TW" dirty="0"/>
          </a:p>
        </p:txBody>
      </p:sp>
    </p:spTree>
    <p:extLst>
      <p:ext uri="{BB962C8B-B14F-4D97-AF65-F5344CB8AC3E}">
        <p14:creationId xmlns:p14="http://schemas.microsoft.com/office/powerpoint/2010/main" val="403391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71600" y="274638"/>
            <a:ext cx="7715200" cy="1143000"/>
          </a:xfrm>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163AF97D-ABF5-4908-B89D-F0FED2BAF54C}" type="datetime1">
              <a:rPr lang="zh-TW" altLang="en-US" smtClean="0"/>
              <a:t>2020/11/23</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4728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649D330E-17F1-4F85-9043-307CC86D5B49}" type="datetime1">
              <a:rPr lang="zh-TW" altLang="en-US" smtClean="0"/>
              <a:t>2020/11/23</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57196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D353C23C-C1C4-4DEB-852F-5952F9E0355F}" type="datetime1">
              <a:rPr lang="zh-TW" altLang="en-US" smtClean="0"/>
              <a:t>2020/11/23</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60887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ea typeface="標楷體" panose="03000509000000000000" pitchFamily="65" charset="-120"/>
              </a:defRPr>
            </a:lvl1pPr>
          </a:lstStyle>
          <a:p>
            <a:fld id="{D39F1CE8-0AD1-43C6-9DA2-08C8D378B5B2}" type="datetime1">
              <a:rPr lang="zh-TW" altLang="en-US" smtClean="0"/>
              <a:t>2020/11/23</a:t>
            </a:fld>
            <a:endParaRPr lang="zh-TW" altLang="en-US" dirty="0"/>
          </a:p>
        </p:txBody>
      </p:sp>
      <p:sp>
        <p:nvSpPr>
          <p:cNvPr id="8" name="頁尾版面配置區 7"/>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9" name="投影片編號版面配置區 8"/>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74886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日期版面配置區 2"/>
          <p:cNvSpPr>
            <a:spLocks noGrp="1"/>
          </p:cNvSpPr>
          <p:nvPr>
            <p:ph type="dt" sz="half" idx="10"/>
          </p:nvPr>
        </p:nvSpPr>
        <p:spPr/>
        <p:txBody>
          <a:bodyPr/>
          <a:lstStyle>
            <a:lvl1pPr>
              <a:defRPr>
                <a:ea typeface="標楷體" panose="03000509000000000000" pitchFamily="65" charset="-120"/>
              </a:defRPr>
            </a:lvl1pPr>
          </a:lstStyle>
          <a:p>
            <a:fld id="{EB443805-0BAF-4BB3-915A-850F4A4237D5}" type="datetime1">
              <a:rPr lang="zh-TW" altLang="en-US" smtClean="0"/>
              <a:t>2020/11/23</a:t>
            </a:fld>
            <a:endParaRPr lang="zh-TW" altLang="en-US" dirty="0"/>
          </a:p>
        </p:txBody>
      </p:sp>
      <p:sp>
        <p:nvSpPr>
          <p:cNvPr id="4" name="頁尾版面配置區 3"/>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5" name="投影片編號版面配置區 4"/>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4860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ea typeface="標楷體" panose="03000509000000000000" pitchFamily="65" charset="-120"/>
              </a:defRPr>
            </a:lvl1pPr>
          </a:lstStyle>
          <a:p>
            <a:fld id="{507944C9-349C-4A8A-8E56-5D4789410A1C}" type="datetime1">
              <a:rPr lang="zh-TW" altLang="en-US" smtClean="0"/>
              <a:t>2020/11/23</a:t>
            </a:fld>
            <a:endParaRPr lang="zh-TW" altLang="en-US" dirty="0"/>
          </a:p>
        </p:txBody>
      </p:sp>
      <p:sp>
        <p:nvSpPr>
          <p:cNvPr id="3" name="頁尾版面配置區 2"/>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4" name="投影片編號版面配置區 3"/>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63368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4BEDBA74-5D9A-40A6-88BC-93CE1A4F054E}" type="datetime1">
              <a:rPr lang="zh-TW" altLang="en-US" smtClean="0"/>
              <a:t>2020/11/23</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77476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677B9A75-5DAF-4C01-A89A-9F0BBDEA8A85}" type="datetime1">
              <a:rPr lang="zh-TW" altLang="en-US" smtClean="0"/>
              <a:t>2020/11/23</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1671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192.168.0.1\volume9\蘇佳瑩\套用公版教材\圖片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1187624" y="274638"/>
            <a:ext cx="7499176" cy="1143000"/>
          </a:xfrm>
          <a:prstGeom prst="rect">
            <a:avLst/>
          </a:prstGeom>
        </p:spPr>
        <p:txBody>
          <a:bodyPr vert="horz" lIns="91440" tIns="45720" rIns="91440" bIns="45720" rtlCol="0" anchor="ctr">
            <a:noAutofit/>
          </a:bodyPr>
          <a:lstStyle/>
          <a:p>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標楷體" panose="03000509000000000000" pitchFamily="65" charset="-120"/>
              </a:defRPr>
            </a:lvl1pPr>
          </a:lstStyle>
          <a:p>
            <a:fld id="{A04567C3-AA08-4B4E-8BBC-180317EA5C5B}" type="datetime1">
              <a:rPr lang="zh-TW" altLang="en-US" smtClean="0"/>
              <a:t>2020/11/23</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9" name="圖片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117336"/>
            <a:ext cx="9144000" cy="1481328"/>
          </a:xfrm>
          <a:prstGeom prst="rect">
            <a:avLst/>
          </a:prstGeom>
        </p:spPr>
      </p:pic>
    </p:spTree>
    <p:extLst>
      <p:ext uri="{BB962C8B-B14F-4D97-AF65-F5344CB8AC3E}">
        <p14:creationId xmlns:p14="http://schemas.microsoft.com/office/powerpoint/2010/main" val="144489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58744" y="6322572"/>
            <a:ext cx="2133600" cy="365125"/>
          </a:xfrm>
        </p:spPr>
        <p:txBody>
          <a:bodyPr/>
          <a:lstStyle/>
          <a:p>
            <a:fld id="{A36E6B7E-3405-4ABC-8F0A-11CAAA034E4E}" type="slidenum">
              <a:rPr lang="zh-TW" altLang="en-US" smtClean="0">
                <a:latin typeface="Times New Roman" panose="02020603050405020304" pitchFamily="18" charset="0"/>
                <a:cs typeface="Times New Roman" panose="02020603050405020304" pitchFamily="18" charset="0"/>
              </a:rPr>
              <a:pPr/>
              <a:t>1</a:t>
            </a:fld>
            <a:endParaRPr lang="zh-TW" altLang="en-US"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DD3C9B20-5762-451C-A17D-61225A0C0D67}"/>
              </a:ext>
            </a:extLst>
          </p:cNvPr>
          <p:cNvSpPr txBox="1"/>
          <p:nvPr/>
        </p:nvSpPr>
        <p:spPr>
          <a:xfrm>
            <a:off x="179512" y="1286858"/>
            <a:ext cx="8610128" cy="1569660"/>
          </a:xfrm>
          <a:prstGeom prst="rect">
            <a:avLst/>
          </a:prstGeom>
          <a:noFill/>
        </p:spPr>
        <p:txBody>
          <a:bodyPr wrap="square" rtlCol="0">
            <a:spAutoFit/>
          </a:bodyPr>
          <a:lstStyle/>
          <a:p>
            <a:pPr algn="ctr"/>
            <a:r>
              <a:rPr lang="en-US" altLang="zh-TW" sz="3200" b="1" dirty="0">
                <a:latin typeface="Times New Roman" panose="02020603050405020304" pitchFamily="18" charset="0"/>
                <a:cs typeface="Times New Roman" panose="02020603050405020304" pitchFamily="18" charset="0"/>
              </a:rPr>
              <a:t>Campus Occupational Safety and Health knowledge and education training promotion program of the Ministry of  Education</a:t>
            </a:r>
          </a:p>
        </p:txBody>
      </p:sp>
      <p:sp>
        <p:nvSpPr>
          <p:cNvPr id="6" name="副標題 2">
            <a:extLst>
              <a:ext uri="{FF2B5EF4-FFF2-40B4-BE49-F238E27FC236}">
                <a16:creationId xmlns:a16="http://schemas.microsoft.com/office/drawing/2014/main" id="{0BD92F17-951C-4BBF-A463-4C33A821F572}"/>
              </a:ext>
            </a:extLst>
          </p:cNvPr>
          <p:cNvSpPr txBox="1">
            <a:spLocks/>
          </p:cNvSpPr>
          <p:nvPr/>
        </p:nvSpPr>
        <p:spPr>
          <a:xfrm>
            <a:off x="755576" y="3787269"/>
            <a:ext cx="7488832" cy="108697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標楷體" panose="03000509000000000000" pitchFamily="65" charset="-120"/>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altLang="zh-TW" sz="2800" dirty="0">
                <a:solidFill>
                  <a:srgbClr val="C00000"/>
                </a:solidFill>
              </a:rPr>
              <a:t>Management of Laboratory Safety and Health</a:t>
            </a:r>
          </a:p>
          <a:p>
            <a:r>
              <a:rPr lang="en-US" altLang="zh-TW" sz="2800" dirty="0">
                <a:solidFill>
                  <a:schemeClr val="tx1"/>
                </a:solidFill>
              </a:rPr>
              <a:t>A1 Campus Safety and Health Foundation</a:t>
            </a:r>
            <a:endParaRPr lang="zh-TW" altLang="en-US" sz="2800" dirty="0"/>
          </a:p>
        </p:txBody>
      </p:sp>
    </p:spTree>
    <p:extLst>
      <p:ext uri="{BB962C8B-B14F-4D97-AF65-F5344CB8AC3E}">
        <p14:creationId xmlns:p14="http://schemas.microsoft.com/office/powerpoint/2010/main" val="375280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a:xfrm>
            <a:off x="685800" y="2132856"/>
            <a:ext cx="7772400" cy="1362075"/>
          </a:xfrm>
        </p:spPr>
        <p:txBody>
          <a:bodyPr/>
          <a:lstStyle/>
          <a:p>
            <a:pPr algn="ctr"/>
            <a:r>
              <a:rPr lang="en-US" altLang="zh-TW" sz="3200" cap="none" dirty="0">
                <a:ln w="0"/>
                <a:effectLst>
                  <a:outerShdw blurRad="38100" dist="19050" dir="2700000" algn="tl" rotWithShape="0">
                    <a:schemeClr val="dk1">
                      <a:alpha val="40000"/>
                    </a:schemeClr>
                  </a:outerShdw>
                </a:effectLst>
                <a:latin typeface="Times New Roman" panose="02020603050405020304" pitchFamily="18" charset="0"/>
              </a:rPr>
              <a:t>II. Common laboratory hazards</a:t>
            </a:r>
          </a:p>
        </p:txBody>
      </p:sp>
      <p:sp>
        <p:nvSpPr>
          <p:cNvPr id="4" name="投影片編號版面配置區 5"/>
          <p:cNvSpPr>
            <a:spLocks noGrp="1"/>
          </p:cNvSpPr>
          <p:nvPr>
            <p:ph type="sldNum" sz="quarter" idx="12"/>
          </p:nvPr>
        </p:nvSpPr>
        <p:spPr>
          <a:xfrm>
            <a:off x="6758826" y="6322572"/>
            <a:ext cx="2133600" cy="365125"/>
          </a:xfrm>
        </p:spPr>
        <p:txBody>
          <a:bodyPr/>
          <a:lstStyle/>
          <a:p>
            <a:pPr>
              <a:defRPr/>
            </a:pPr>
            <a:fld id="{7BADAE3C-A909-4E1B-A79E-540C6DA733C3}" type="slidenum">
              <a:rPr lang="en-US" altLang="zh-TW"/>
              <a:pPr>
                <a:defRPr/>
              </a:pPr>
              <a:t>10</a:t>
            </a:fld>
            <a:endParaRPr lang="en-US" altLang="zh-TW" dirty="0"/>
          </a:p>
        </p:txBody>
      </p:sp>
    </p:spTree>
    <p:extLst>
      <p:ext uri="{BB962C8B-B14F-4D97-AF65-F5344CB8AC3E}">
        <p14:creationId xmlns:p14="http://schemas.microsoft.com/office/powerpoint/2010/main" val="149322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A071A7C7-4295-407B-9191-EB0664370C6E}"/>
              </a:ext>
            </a:extLst>
          </p:cNvPr>
          <p:cNvSpPr>
            <a:spLocks noGrp="1" noChangeArrowheads="1"/>
          </p:cNvSpPr>
          <p:nvPr>
            <p:ph idx="1"/>
          </p:nvPr>
        </p:nvSpPr>
        <p:spPr>
          <a:xfrm>
            <a:off x="750404" y="1994519"/>
            <a:ext cx="7643192" cy="4425355"/>
          </a:xfrm>
        </p:spPr>
        <p:txBody>
          <a:bodyPr>
            <a:noAutofit/>
          </a:bodyPr>
          <a:lstStyle/>
          <a:p>
            <a:pPr>
              <a:lnSpc>
                <a:spcPct val="150000"/>
              </a:lnSpc>
            </a:pPr>
            <a:r>
              <a:rPr lang="en-US" altLang="zh-TW" sz="2400" dirty="0"/>
              <a:t>Physical hazards: noise, vibration, radiation, electricity, mechanical hazards </a:t>
            </a:r>
          </a:p>
          <a:p>
            <a:pPr>
              <a:lnSpc>
                <a:spcPct val="150000"/>
              </a:lnSpc>
            </a:pPr>
            <a:r>
              <a:rPr lang="en-US" altLang="zh-TW" sz="2400" dirty="0"/>
              <a:t>Chemical hazards: fire, explosion</a:t>
            </a:r>
          </a:p>
          <a:p>
            <a:pPr>
              <a:lnSpc>
                <a:spcPct val="150000"/>
              </a:lnSpc>
            </a:pPr>
            <a:r>
              <a:rPr lang="en-US" altLang="zh-TW" sz="2400" dirty="0"/>
              <a:t>Biological hazards: infection, poisoning, allergy</a:t>
            </a:r>
          </a:p>
          <a:p>
            <a:pPr>
              <a:lnSpc>
                <a:spcPct val="150000"/>
              </a:lnSpc>
            </a:pPr>
            <a:r>
              <a:rPr lang="en-US" altLang="zh-TW" sz="2400" dirty="0"/>
              <a:t>Human-factor hazards: accumulated musculoskeletal disorder</a:t>
            </a:r>
          </a:p>
          <a:p>
            <a:pPr>
              <a:lnSpc>
                <a:spcPct val="150000"/>
              </a:lnSpc>
            </a:pPr>
            <a:r>
              <a:rPr lang="en-US" altLang="zh-TW" sz="2400" dirty="0"/>
              <a:t>Psychological hazard: pressure related to work sheet, burnout, etc.</a:t>
            </a:r>
          </a:p>
        </p:txBody>
      </p:sp>
      <p:sp>
        <p:nvSpPr>
          <p:cNvPr id="9" name="Rectangle 2">
            <a:extLst>
              <a:ext uri="{FF2B5EF4-FFF2-40B4-BE49-F238E27FC236}">
                <a16:creationId xmlns:a16="http://schemas.microsoft.com/office/drawing/2014/main" id="{D8805D3D-EFEA-44C1-A2FE-94F43F0DE5F8}"/>
              </a:ext>
            </a:extLst>
          </p:cNvPr>
          <p:cNvSpPr>
            <a:spLocks noGrp="1" noChangeArrowheads="1"/>
          </p:cNvSpPr>
          <p:nvPr>
            <p:ph type="title"/>
          </p:nvPr>
        </p:nvSpPr>
        <p:spPr>
          <a:xfrm>
            <a:off x="714400" y="545471"/>
            <a:ext cx="7715200" cy="1143000"/>
          </a:xfrm>
        </p:spPr>
        <p:txBody>
          <a:bodyPr/>
          <a:lstStyle/>
          <a:p>
            <a:r>
              <a:rPr lang="en-US" altLang="zh-TW" sz="3200" dirty="0">
                <a:latin typeface="Times New Roman" panose="02020603050405020304" pitchFamily="18" charset="0"/>
              </a:rPr>
              <a:t>Potential laboratory hazards</a:t>
            </a:r>
            <a:endParaRPr lang="zh-TW" altLang="en-US" sz="3200" b="1" dirty="0">
              <a:latin typeface="Times New Roman" panose="02020603050405020304" pitchFamily="18" charset="0"/>
            </a:endParaRPr>
          </a:p>
        </p:txBody>
      </p:sp>
      <p:pic>
        <p:nvPicPr>
          <p:cNvPr id="10" name="Picture 4" descr="圖6">
            <a:extLst>
              <a:ext uri="{FF2B5EF4-FFF2-40B4-BE49-F238E27FC236}">
                <a16:creationId xmlns:a16="http://schemas.microsoft.com/office/drawing/2014/main" id="{16DE188F-6260-4BC6-A180-FC6269A240F2}"/>
              </a:ext>
            </a:extLst>
          </p:cNvPr>
          <p:cNvPicPr>
            <a:picLocks noChangeAspect="1" noChangeArrowheads="1"/>
          </p:cNvPicPr>
          <p:nvPr/>
        </p:nvPicPr>
        <p:blipFill>
          <a:blip r:embed="rId3" cstate="print"/>
          <a:srcRect/>
          <a:stretch>
            <a:fillRect/>
          </a:stretch>
        </p:blipFill>
        <p:spPr bwMode="auto">
          <a:xfrm>
            <a:off x="6588224" y="2492895"/>
            <a:ext cx="2088232" cy="1591849"/>
          </a:xfrm>
          <a:prstGeom prst="rect">
            <a:avLst/>
          </a:prstGeom>
          <a:noFill/>
          <a:ln w="9525">
            <a:noFill/>
            <a:miter lim="800000"/>
            <a:headEnd/>
            <a:tailEnd/>
          </a:ln>
        </p:spPr>
      </p:pic>
      <p:sp>
        <p:nvSpPr>
          <p:cNvPr id="11" name="投影片編號版面配置區 2">
            <a:extLst>
              <a:ext uri="{FF2B5EF4-FFF2-40B4-BE49-F238E27FC236}">
                <a16:creationId xmlns:a16="http://schemas.microsoft.com/office/drawing/2014/main" id="{2D58CB79-01F0-4C8E-B236-669DC6B8A88B}"/>
              </a:ext>
            </a:extLst>
          </p:cNvPr>
          <p:cNvSpPr>
            <a:spLocks noGrp="1"/>
          </p:cNvSpPr>
          <p:nvPr>
            <p:ph type="sldNum" sz="quarter" idx="12"/>
          </p:nvPr>
        </p:nvSpPr>
        <p:spPr>
          <a:xfrm>
            <a:off x="6758880" y="6319480"/>
            <a:ext cx="2133600" cy="365125"/>
          </a:xfrm>
        </p:spPr>
        <p:txBody>
          <a:bodyPr/>
          <a:lstStyle/>
          <a:p>
            <a:fld id="{A36E6B7E-3405-4ABC-8F0A-11CAAA034E4E}" type="slidenum">
              <a:rPr lang="zh-TW" altLang="en-US" smtClean="0"/>
              <a:pPr/>
              <a:t>11</a:t>
            </a:fld>
            <a:endParaRPr lang="zh-TW" altLang="en-US" dirty="0"/>
          </a:p>
        </p:txBody>
      </p:sp>
    </p:spTree>
    <p:extLst>
      <p:ext uri="{BB962C8B-B14F-4D97-AF65-F5344CB8AC3E}">
        <p14:creationId xmlns:p14="http://schemas.microsoft.com/office/powerpoint/2010/main" val="1019109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FAB8F69-CF95-448D-9D97-C6093AB00DF8}"/>
              </a:ext>
            </a:extLst>
          </p:cNvPr>
          <p:cNvSpPr txBox="1">
            <a:spLocks noChangeArrowheads="1"/>
          </p:cNvSpPr>
          <p:nvPr/>
        </p:nvSpPr>
        <p:spPr>
          <a:xfrm>
            <a:off x="822412" y="557808"/>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Physical hazards</a:t>
            </a:r>
            <a:endParaRPr lang="zh-TW" altLang="en-US" sz="3200" dirty="0">
              <a:latin typeface="Times New Roman" panose="02020603050405020304" pitchFamily="18" charset="0"/>
            </a:endParaRPr>
          </a:p>
        </p:txBody>
      </p:sp>
      <p:sp>
        <p:nvSpPr>
          <p:cNvPr id="7" name="Rectangle 3">
            <a:extLst>
              <a:ext uri="{FF2B5EF4-FFF2-40B4-BE49-F238E27FC236}">
                <a16:creationId xmlns:a16="http://schemas.microsoft.com/office/drawing/2014/main" id="{B5BB1F00-5626-44A6-8A91-80936573313E}"/>
              </a:ext>
            </a:extLst>
          </p:cNvPr>
          <p:cNvSpPr txBox="1">
            <a:spLocks noChangeArrowheads="1"/>
          </p:cNvSpPr>
          <p:nvPr/>
        </p:nvSpPr>
        <p:spPr>
          <a:xfrm>
            <a:off x="689405" y="2004466"/>
            <a:ext cx="776519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en-US" altLang="zh-TW" sz="2400"/>
              <a:t>Definition: Hazards to human body damage caused by </a:t>
            </a:r>
            <a:r>
              <a:rPr lang="en-US" altLang="zh-TW" sz="2400">
                <a:solidFill>
                  <a:srgbClr val="FF0000"/>
                </a:solidFill>
              </a:rPr>
              <a:t>physical energy</a:t>
            </a:r>
            <a:r>
              <a:rPr lang="en-US" altLang="zh-TW" sz="2400"/>
              <a:t>, such as noise, radiation, abnormal temperature, vibration, lighting, and abnormal air pressure.</a:t>
            </a:r>
            <a:endParaRPr lang="en-US" altLang="zh-TW" sz="2400" dirty="0"/>
          </a:p>
        </p:txBody>
      </p:sp>
      <p:sp>
        <p:nvSpPr>
          <p:cNvPr id="8" name="投影片編號版面配置區 2">
            <a:extLst>
              <a:ext uri="{FF2B5EF4-FFF2-40B4-BE49-F238E27FC236}">
                <a16:creationId xmlns:a16="http://schemas.microsoft.com/office/drawing/2014/main" id="{41C7246F-BCF5-4DAE-92A6-587C5C5837EC}"/>
              </a:ext>
            </a:extLst>
          </p:cNvPr>
          <p:cNvSpPr>
            <a:spLocks noGrp="1"/>
          </p:cNvSpPr>
          <p:nvPr>
            <p:ph type="sldNum" sz="quarter" idx="12"/>
          </p:nvPr>
        </p:nvSpPr>
        <p:spPr>
          <a:xfrm>
            <a:off x="6756400" y="6319480"/>
            <a:ext cx="2133600" cy="365125"/>
          </a:xfrm>
        </p:spPr>
        <p:txBody>
          <a:bodyPr/>
          <a:lstStyle/>
          <a:p>
            <a:fld id="{A36E6B7E-3405-4ABC-8F0A-11CAAA034E4E}" type="slidenum">
              <a:rPr lang="zh-TW" altLang="en-US" smtClean="0"/>
              <a:pPr/>
              <a:t>12</a:t>
            </a:fld>
            <a:endParaRPr lang="zh-TW" altLang="en-US" dirty="0"/>
          </a:p>
        </p:txBody>
      </p:sp>
    </p:spTree>
    <p:extLst>
      <p:ext uri="{BB962C8B-B14F-4D97-AF65-F5344CB8AC3E}">
        <p14:creationId xmlns:p14="http://schemas.microsoft.com/office/powerpoint/2010/main" val="390327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a:xfrm>
            <a:off x="6732240" y="6316824"/>
            <a:ext cx="2133600" cy="365125"/>
          </a:xfrm>
        </p:spPr>
        <p:txBody>
          <a:bodyPr/>
          <a:lstStyle/>
          <a:p>
            <a:pPr>
              <a:defRPr/>
            </a:pPr>
            <a:fld id="{83EF8EF0-43A0-4309-AC64-C8082813F82F}" type="slidenum">
              <a:rPr lang="en-US" altLang="zh-TW">
                <a:latin typeface="標楷體" panose="03000509000000000000" pitchFamily="65" charset="-120"/>
              </a:rPr>
              <a:pPr>
                <a:defRPr/>
              </a:pPr>
              <a:t>13</a:t>
            </a:fld>
            <a:endParaRPr lang="en-US" altLang="zh-TW" dirty="0">
              <a:latin typeface="標楷體" panose="03000509000000000000" pitchFamily="65" charset="-120"/>
            </a:endParaRPr>
          </a:p>
        </p:txBody>
      </p:sp>
      <p:sp>
        <p:nvSpPr>
          <p:cNvPr id="11267" name="Rectangle 2"/>
          <p:cNvSpPr>
            <a:spLocks noGrp="1" noChangeArrowheads="1"/>
          </p:cNvSpPr>
          <p:nvPr>
            <p:ph type="title" idx="4294967295"/>
          </p:nvPr>
        </p:nvSpPr>
        <p:spPr>
          <a:xfrm>
            <a:off x="822412" y="476672"/>
            <a:ext cx="7499176" cy="1143000"/>
          </a:xfrm>
        </p:spPr>
        <p:txBody>
          <a:bodyPr/>
          <a:lstStyle/>
          <a:p>
            <a:r>
              <a:rPr lang="en-US" altLang="zh-TW" sz="3200" dirty="0">
                <a:latin typeface="Times New Roman" panose="02020603050405020304" pitchFamily="18" charset="0"/>
              </a:rPr>
              <a:t>Noise hazards</a:t>
            </a:r>
            <a:endParaRPr lang="zh-TW" altLang="en-US" sz="3200" b="1" dirty="0">
              <a:latin typeface="Times New Roman" panose="02020603050405020304" pitchFamily="18" charset="0"/>
            </a:endParaRPr>
          </a:p>
        </p:txBody>
      </p:sp>
      <p:sp>
        <p:nvSpPr>
          <p:cNvPr id="11268" name="Rectangle 3"/>
          <p:cNvSpPr>
            <a:spLocks noGrp="1" noChangeArrowheads="1"/>
          </p:cNvSpPr>
          <p:nvPr>
            <p:ph idx="4294967295"/>
          </p:nvPr>
        </p:nvSpPr>
        <p:spPr>
          <a:xfrm>
            <a:off x="251520" y="1916832"/>
            <a:ext cx="8640960" cy="5184617"/>
          </a:xfrm>
        </p:spPr>
        <p:txBody>
          <a:bodyPr>
            <a:normAutofit/>
          </a:bodyPr>
          <a:lstStyle/>
          <a:p>
            <a:pPr lvl="1">
              <a:lnSpc>
                <a:spcPct val="115000"/>
              </a:lnSpc>
            </a:pPr>
            <a:r>
              <a:rPr lang="en-US" altLang="zh-TW" sz="2400" dirty="0"/>
              <a:t>Definition: Sounds make people feel unpleasant or high decibel may cause auditory hazards and other adverse physical or psychological reactions</a:t>
            </a:r>
          </a:p>
          <a:p>
            <a:pPr lvl="1">
              <a:lnSpc>
                <a:spcPct val="115000"/>
              </a:lnSpc>
            </a:pPr>
            <a:r>
              <a:rPr lang="en-US" altLang="zh-TW" sz="2400" dirty="0"/>
              <a:t>Source: mechanical operation...</a:t>
            </a:r>
          </a:p>
          <a:p>
            <a:pPr lvl="1">
              <a:lnSpc>
                <a:spcPct val="115000"/>
              </a:lnSpc>
            </a:pPr>
            <a:r>
              <a:rPr lang="en-US" altLang="zh-TW" sz="2400" dirty="0"/>
              <a:t>Health hazard: </a:t>
            </a:r>
          </a:p>
          <a:p>
            <a:pPr lvl="1">
              <a:lnSpc>
                <a:spcPct val="115000"/>
              </a:lnSpc>
              <a:buFont typeface="Arial" panose="020B0604020202020204" pitchFamily="34" charset="0"/>
              <a:buChar char="•"/>
            </a:pPr>
            <a:r>
              <a:rPr lang="en-US" altLang="zh-TW" dirty="0"/>
              <a:t>hearing loss</a:t>
            </a:r>
            <a:r>
              <a:rPr lang="en-US" altLang="zh-TW" sz="2400" dirty="0"/>
              <a:t>: temporary or permanent in nature </a:t>
            </a:r>
          </a:p>
          <a:p>
            <a:pPr lvl="1">
              <a:lnSpc>
                <a:spcPct val="115000"/>
              </a:lnSpc>
              <a:buFont typeface="Arial" panose="020B0604020202020204" pitchFamily="34" charset="0"/>
              <a:buChar char="•"/>
            </a:pPr>
            <a:r>
              <a:rPr lang="en-US" altLang="zh-TW" sz="2400" dirty="0"/>
              <a:t>Physiological and psychological effect: increased blood pressure and increased heart rate, etc.</a:t>
            </a:r>
          </a:p>
        </p:txBody>
      </p:sp>
      <p:pic>
        <p:nvPicPr>
          <p:cNvPr id="11270" name="Picture 4"/>
          <p:cNvPicPr>
            <a:picLocks noChangeAspect="1" noChangeArrowheads="1"/>
          </p:cNvPicPr>
          <p:nvPr/>
        </p:nvPicPr>
        <p:blipFill>
          <a:blip r:embed="rId3" cstate="print"/>
          <a:srcRect/>
          <a:stretch>
            <a:fillRect/>
          </a:stretch>
        </p:blipFill>
        <p:spPr bwMode="auto">
          <a:xfrm>
            <a:off x="5364088" y="2852936"/>
            <a:ext cx="3312369" cy="1406956"/>
          </a:xfrm>
          <a:prstGeom prst="rect">
            <a:avLst/>
          </a:prstGeom>
          <a:noFill/>
          <a:ln w="9525">
            <a:solidFill>
              <a:schemeClr val="tx1"/>
            </a:solidFill>
            <a:miter lim="800000"/>
            <a:headEnd/>
            <a:tailEnd/>
          </a:ln>
          <a:effectLst>
            <a:outerShdw dist="107763" dir="2700000" algn="ctr" rotWithShape="0">
              <a:schemeClr val="bg2">
                <a:alpha val="50000"/>
              </a:schemeClr>
            </a:outerShdw>
          </a:effectLst>
        </p:spPr>
      </p:pic>
    </p:spTree>
    <p:extLst>
      <p:ext uri="{BB962C8B-B14F-4D97-AF65-F5344CB8AC3E}">
        <p14:creationId xmlns:p14="http://schemas.microsoft.com/office/powerpoint/2010/main" val="1232470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F4BC9E30-5381-4E61-B7EF-CFA9BF3AC517}"/>
              </a:ext>
            </a:extLst>
          </p:cNvPr>
          <p:cNvSpPr txBox="1">
            <a:spLocks noChangeArrowheads="1"/>
          </p:cNvSpPr>
          <p:nvPr/>
        </p:nvSpPr>
        <p:spPr>
          <a:xfrm>
            <a:off x="251520" y="1999598"/>
            <a:ext cx="8640960" cy="51846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115000"/>
              </a:lnSpc>
            </a:pPr>
            <a:r>
              <a:rPr lang="en-US" altLang="zh-TW" sz="2400" dirty="0"/>
              <a:t>Definition: The energy of electromagnetic radiation is less than 10 electron volts (eV), not enough energy to ionize atoms or molecules</a:t>
            </a:r>
          </a:p>
          <a:p>
            <a:pPr lvl="1">
              <a:lnSpc>
                <a:spcPct val="115000"/>
              </a:lnSpc>
            </a:pPr>
            <a:r>
              <a:rPr lang="en-US" altLang="zh-TW" sz="2400" dirty="0"/>
              <a:t>Source: ultraviolet ray, infrared, microwave, laser, etc. </a:t>
            </a:r>
          </a:p>
          <a:p>
            <a:pPr lvl="1">
              <a:lnSpc>
                <a:spcPct val="115000"/>
              </a:lnSpc>
            </a:pPr>
            <a:r>
              <a:rPr lang="en-US" altLang="zh-TW" sz="2400" dirty="0"/>
              <a:t>Health hazards: </a:t>
            </a:r>
            <a:r>
              <a:rPr lang="en-US" altLang="zh-TW" sz="2400" dirty="0">
                <a:solidFill>
                  <a:srgbClr val="FF0000"/>
                </a:solidFill>
              </a:rPr>
              <a:t>Thermal hazards </a:t>
            </a:r>
            <a:r>
              <a:rPr lang="en-US" altLang="zh-TW" sz="2400" dirty="0"/>
              <a:t>(skin, eyes, etc.)</a:t>
            </a:r>
            <a:endParaRPr lang="zh-TW" altLang="en-US" sz="2400" dirty="0"/>
          </a:p>
        </p:txBody>
      </p:sp>
      <p:sp>
        <p:nvSpPr>
          <p:cNvPr id="10" name="投影片編號版面配置區 5"/>
          <p:cNvSpPr>
            <a:spLocks noGrp="1"/>
          </p:cNvSpPr>
          <p:nvPr>
            <p:ph type="sldNum" sz="quarter" idx="12"/>
          </p:nvPr>
        </p:nvSpPr>
        <p:spPr>
          <a:xfrm>
            <a:off x="6745492" y="6316824"/>
            <a:ext cx="2133600" cy="365125"/>
          </a:xfrm>
        </p:spPr>
        <p:txBody>
          <a:bodyPr/>
          <a:lstStyle/>
          <a:p>
            <a:pPr>
              <a:defRPr/>
            </a:pPr>
            <a:fld id="{8116578C-5852-4C8A-B209-3531775531F8}" type="slidenum">
              <a:rPr lang="en-US" altLang="zh-TW">
                <a:latin typeface="標楷體" panose="03000509000000000000" pitchFamily="65" charset="-120"/>
              </a:rPr>
              <a:pPr>
                <a:defRPr/>
              </a:pPr>
              <a:t>14</a:t>
            </a:fld>
            <a:endParaRPr lang="en-US" altLang="zh-TW" dirty="0">
              <a:latin typeface="標楷體" panose="03000509000000000000" pitchFamily="65" charset="-120"/>
            </a:endParaRPr>
          </a:p>
        </p:txBody>
      </p:sp>
      <p:sp>
        <p:nvSpPr>
          <p:cNvPr id="15363" name="Rectangle 2"/>
          <p:cNvSpPr>
            <a:spLocks noGrp="1" noChangeArrowheads="1"/>
          </p:cNvSpPr>
          <p:nvPr>
            <p:ph type="title"/>
          </p:nvPr>
        </p:nvSpPr>
        <p:spPr>
          <a:xfrm>
            <a:off x="971600" y="485800"/>
            <a:ext cx="7715200" cy="1143000"/>
          </a:xfrm>
        </p:spPr>
        <p:txBody>
          <a:bodyPr/>
          <a:lstStyle/>
          <a:p>
            <a:r>
              <a:rPr lang="en-US" altLang="zh-TW" sz="3200" dirty="0">
                <a:latin typeface="Times New Roman" panose="02020603050405020304" pitchFamily="18" charset="0"/>
              </a:rPr>
              <a:t>Non-ionizing radiation hazard</a:t>
            </a:r>
            <a:endParaRPr lang="zh-TW" altLang="en-US" sz="3200" b="1" dirty="0">
              <a:latin typeface="Times New Roman" panose="02020603050405020304" pitchFamily="18" charset="0"/>
            </a:endParaRPr>
          </a:p>
        </p:txBody>
      </p:sp>
      <p:pic>
        <p:nvPicPr>
          <p:cNvPr id="15366" name="Picture 4" descr="IMG_0003"/>
          <p:cNvPicPr>
            <a:picLocks noChangeAspect="1" noChangeArrowheads="1"/>
          </p:cNvPicPr>
          <p:nvPr/>
        </p:nvPicPr>
        <p:blipFill rotWithShape="1">
          <a:blip r:embed="rId3" cstate="print"/>
          <a:srcRect l="6503" t="13374" r="6605" b="6592"/>
          <a:stretch/>
        </p:blipFill>
        <p:spPr bwMode="auto">
          <a:xfrm>
            <a:off x="5100916" y="4605240"/>
            <a:ext cx="2606618" cy="1800000"/>
          </a:xfrm>
          <a:prstGeom prst="rect">
            <a:avLst/>
          </a:prstGeom>
          <a:noFill/>
          <a:ln w="9525">
            <a:noFill/>
            <a:miter lim="800000"/>
            <a:headEnd/>
            <a:tailEnd/>
          </a:ln>
        </p:spPr>
      </p:pic>
      <p:sp>
        <p:nvSpPr>
          <p:cNvPr id="15367" name="Text Box 5"/>
          <p:cNvSpPr txBox="1">
            <a:spLocks noChangeArrowheads="1"/>
          </p:cNvSpPr>
          <p:nvPr/>
        </p:nvSpPr>
        <p:spPr bwMode="auto">
          <a:xfrm>
            <a:off x="5035665" y="4201862"/>
            <a:ext cx="2764608" cy="461665"/>
          </a:xfrm>
          <a:prstGeom prst="rect">
            <a:avLst/>
          </a:prstGeom>
          <a:noFill/>
          <a:ln w="9525">
            <a:noFill/>
            <a:miter lim="800000"/>
            <a:headEnd/>
            <a:tailEnd/>
          </a:ln>
        </p:spPr>
        <p:txBody>
          <a:bodyPr wrap="square">
            <a:spAutoFit/>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UV germicidal lamp</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368" name="Text Box 10"/>
          <p:cNvSpPr txBox="1">
            <a:spLocks noChangeArrowheads="1"/>
          </p:cNvSpPr>
          <p:nvPr/>
        </p:nvSpPr>
        <p:spPr bwMode="auto">
          <a:xfrm>
            <a:off x="1650845" y="4204051"/>
            <a:ext cx="2241319" cy="461665"/>
          </a:xfrm>
          <a:prstGeom prst="rect">
            <a:avLst/>
          </a:prstGeom>
          <a:noFill/>
          <a:ln w="9525">
            <a:noFill/>
            <a:miter lim="800000"/>
            <a:headEnd/>
            <a:tailEnd/>
          </a:ln>
        </p:spPr>
        <p:txBody>
          <a:bodyPr wrap="none">
            <a:spAutoFit/>
          </a:body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Laser equipment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5369" name="Picture 11" descr="雷射儀器照片"/>
          <p:cNvPicPr>
            <a:picLocks noChangeAspect="1" noChangeArrowheads="1"/>
          </p:cNvPicPr>
          <p:nvPr/>
        </p:nvPicPr>
        <p:blipFill rotWithShape="1">
          <a:blip r:embed="rId4" cstate="print"/>
          <a:srcRect l="11449" t="-542" r="-1322" b="25788"/>
          <a:stretch/>
        </p:blipFill>
        <p:spPr bwMode="auto">
          <a:xfrm>
            <a:off x="1468196" y="4605240"/>
            <a:ext cx="2606618" cy="1800000"/>
          </a:xfrm>
          <a:prstGeom prst="rect">
            <a:avLst/>
          </a:prstGeom>
          <a:noFill/>
          <a:ln w="9525">
            <a:noFill/>
            <a:miter lim="800000"/>
            <a:headEnd/>
            <a:tailEnd/>
          </a:ln>
        </p:spPr>
      </p:pic>
    </p:spTree>
    <p:extLst>
      <p:ext uri="{BB962C8B-B14F-4D97-AF65-F5344CB8AC3E}">
        <p14:creationId xmlns:p14="http://schemas.microsoft.com/office/powerpoint/2010/main" val="280000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2"/>
          </p:nvPr>
        </p:nvSpPr>
        <p:spPr>
          <a:xfrm>
            <a:off x="6745492" y="6316824"/>
            <a:ext cx="2133600" cy="365125"/>
          </a:xfrm>
        </p:spPr>
        <p:txBody>
          <a:bodyPr/>
          <a:lstStyle/>
          <a:p>
            <a:pPr>
              <a:defRPr/>
            </a:pPr>
            <a:fld id="{2D2C62A0-1628-4095-9A9D-FCE423C918E5}" type="slidenum">
              <a:rPr lang="en-US" altLang="zh-TW">
                <a:latin typeface="標楷體" panose="03000509000000000000" pitchFamily="65" charset="-120"/>
              </a:rPr>
              <a:pPr>
                <a:defRPr/>
              </a:pPr>
              <a:t>15</a:t>
            </a:fld>
            <a:endParaRPr lang="en-US" altLang="zh-TW" dirty="0">
              <a:latin typeface="標楷體" panose="03000509000000000000" pitchFamily="65" charset="-120"/>
            </a:endParaRPr>
          </a:p>
        </p:txBody>
      </p:sp>
      <p:sp>
        <p:nvSpPr>
          <p:cNvPr id="16387" name="Rectangle 2"/>
          <p:cNvSpPr>
            <a:spLocks noGrp="1"/>
          </p:cNvSpPr>
          <p:nvPr>
            <p:ph type="title"/>
          </p:nvPr>
        </p:nvSpPr>
        <p:spPr>
          <a:xfrm>
            <a:off x="817587" y="731837"/>
            <a:ext cx="7715200" cy="1143000"/>
          </a:xfrm>
        </p:spPr>
        <p:txBody>
          <a:bodyPr/>
          <a:lstStyle/>
          <a:p>
            <a:r>
              <a:rPr lang="en-US" altLang="zh-TW" sz="3200" dirty="0">
                <a:latin typeface="Times New Roman" panose="02020603050405020304" pitchFamily="18" charset="0"/>
              </a:rPr>
              <a:t>Source of Non-ionizing radiation in experimental sites </a:t>
            </a:r>
            <a:endParaRPr lang="zh-TW" altLang="en-US" sz="3200" b="1" dirty="0"/>
          </a:p>
        </p:txBody>
      </p:sp>
      <p:sp>
        <p:nvSpPr>
          <p:cNvPr id="16388" name="Rectangle 3"/>
          <p:cNvSpPr>
            <a:spLocks noGrp="1"/>
          </p:cNvSpPr>
          <p:nvPr>
            <p:ph type="body" idx="1"/>
          </p:nvPr>
        </p:nvSpPr>
        <p:spPr>
          <a:xfrm>
            <a:off x="616933" y="1997009"/>
            <a:ext cx="7921574" cy="2799433"/>
          </a:xfrm>
        </p:spPr>
        <p:txBody>
          <a:bodyPr>
            <a:normAutofit lnSpcReduction="10000"/>
          </a:bodyPr>
          <a:lstStyle/>
          <a:p>
            <a:pPr>
              <a:lnSpc>
                <a:spcPct val="120000"/>
              </a:lnSpc>
            </a:pPr>
            <a:r>
              <a:rPr lang="en-US" altLang="zh-TW" sz="2400" dirty="0"/>
              <a:t>Ultraviolet: UV germicidal lamp in biosafety cabinets and ceilings of certain biological laboratories, etc.</a:t>
            </a:r>
          </a:p>
          <a:p>
            <a:pPr>
              <a:lnSpc>
                <a:spcPct val="120000"/>
              </a:lnSpc>
            </a:pPr>
            <a:r>
              <a:rPr lang="en-US" altLang="zh-TW" sz="2400" dirty="0"/>
              <a:t>Infrared: Infrared drying equipment and oven, etc.</a:t>
            </a:r>
          </a:p>
          <a:p>
            <a:pPr>
              <a:lnSpc>
                <a:spcPct val="120000"/>
              </a:lnSpc>
            </a:pPr>
            <a:r>
              <a:rPr lang="en-US" altLang="zh-TW" sz="2400" dirty="0"/>
              <a:t>Microwave: Microwave digestion, open microwave heating equipment, etc.</a:t>
            </a:r>
          </a:p>
          <a:p>
            <a:pPr>
              <a:lnSpc>
                <a:spcPct val="120000"/>
              </a:lnSpc>
            </a:pPr>
            <a:r>
              <a:rPr lang="en-US" altLang="zh-TW" sz="2400" dirty="0"/>
              <a:t>Laser: Laser optical equipment, etc.</a:t>
            </a:r>
            <a:endParaRPr lang="zh-TW" altLang="en-US" sz="2400" dirty="0"/>
          </a:p>
        </p:txBody>
      </p:sp>
    </p:spTree>
    <p:extLst>
      <p:ext uri="{BB962C8B-B14F-4D97-AF65-F5344CB8AC3E}">
        <p14:creationId xmlns:p14="http://schemas.microsoft.com/office/powerpoint/2010/main" val="371491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4D8FDD3-5885-44B5-BEB0-8767C5106588}"/>
              </a:ext>
            </a:extLst>
          </p:cNvPr>
          <p:cNvSpPr>
            <a:spLocks noGrp="1" noChangeArrowheads="1"/>
          </p:cNvSpPr>
          <p:nvPr>
            <p:ph type="title"/>
          </p:nvPr>
        </p:nvSpPr>
        <p:spPr>
          <a:xfrm>
            <a:off x="710139" y="540861"/>
            <a:ext cx="7715200" cy="1143000"/>
          </a:xfrm>
        </p:spPr>
        <p:txBody>
          <a:bodyPr/>
          <a:lstStyle/>
          <a:p>
            <a:r>
              <a:rPr lang="en-US" altLang="zh-TW" sz="3200" dirty="0">
                <a:latin typeface="Times New Roman" panose="02020603050405020304" pitchFamily="18" charset="0"/>
              </a:rPr>
              <a:t>Abnormal temperature</a:t>
            </a:r>
            <a:endParaRPr lang="zh-TW" altLang="zh-TW" sz="3200" dirty="0">
              <a:latin typeface="Times New Roman" panose="02020603050405020304" pitchFamily="18" charset="0"/>
            </a:endParaRPr>
          </a:p>
        </p:txBody>
      </p:sp>
      <p:sp>
        <p:nvSpPr>
          <p:cNvPr id="9" name="Rectangle 3">
            <a:extLst>
              <a:ext uri="{FF2B5EF4-FFF2-40B4-BE49-F238E27FC236}">
                <a16:creationId xmlns:a16="http://schemas.microsoft.com/office/drawing/2014/main" id="{11345AC3-EB1D-4DB7-AFAD-D95CEC246EF4}"/>
              </a:ext>
            </a:extLst>
          </p:cNvPr>
          <p:cNvSpPr>
            <a:spLocks noGrp="1" noChangeArrowheads="1"/>
          </p:cNvSpPr>
          <p:nvPr>
            <p:ph idx="1"/>
          </p:nvPr>
        </p:nvSpPr>
        <p:spPr>
          <a:xfrm>
            <a:off x="611560" y="1988840"/>
            <a:ext cx="7920880" cy="4752975"/>
          </a:xfrm>
        </p:spPr>
        <p:txBody>
          <a:bodyPr>
            <a:normAutofit/>
          </a:bodyPr>
          <a:lstStyle/>
          <a:p>
            <a:r>
              <a:rPr lang="en-US" altLang="zh-TW" sz="2400" dirty="0"/>
              <a:t>Sources: </a:t>
            </a:r>
            <a:endParaRPr lang="zh-TW" altLang="zh-TW" sz="2400" dirty="0"/>
          </a:p>
          <a:p>
            <a:pPr lvl="1"/>
            <a:r>
              <a:rPr lang="en-US" altLang="zh-TW" sz="2400" dirty="0"/>
              <a:t>Contact with utensils being heated </a:t>
            </a:r>
          </a:p>
          <a:p>
            <a:pPr lvl="1"/>
            <a:r>
              <a:rPr lang="en-US" altLang="zh-TW" sz="2400" dirty="0"/>
              <a:t>Use of </a:t>
            </a:r>
            <a:r>
              <a:rPr lang="en-US" altLang="zh-TW" sz="2400" dirty="0">
                <a:solidFill>
                  <a:srgbClr val="FF0000"/>
                </a:solidFill>
              </a:rPr>
              <a:t>liquid nitrogen </a:t>
            </a:r>
            <a:r>
              <a:rPr lang="en-US" altLang="zh-TW" sz="2400" dirty="0"/>
              <a:t>(boiling point at -196</a:t>
            </a:r>
            <a:r>
              <a:rPr lang="zh-TW" altLang="zh-TW" sz="2400" dirty="0"/>
              <a:t>℃</a:t>
            </a:r>
            <a:r>
              <a:rPr lang="en-US" altLang="zh-TW" sz="2400" dirty="0"/>
              <a:t>, brief contact with skin or eyes could cause frostbite or blindness) </a:t>
            </a:r>
          </a:p>
          <a:p>
            <a:pPr lvl="1"/>
            <a:r>
              <a:rPr lang="en-US" altLang="zh-TW" sz="2400" dirty="0"/>
              <a:t>Use of freezer, etc.</a:t>
            </a:r>
            <a:endParaRPr lang="zh-TW" altLang="zh-TW" sz="2400" dirty="0"/>
          </a:p>
          <a:p>
            <a:r>
              <a:rPr lang="en-US" altLang="zh-TW" sz="2400" dirty="0"/>
              <a:t>Health hazard: </a:t>
            </a:r>
            <a:r>
              <a:rPr lang="en-US" altLang="zh-TW" sz="2400" dirty="0">
                <a:highlight>
                  <a:srgbClr val="FFFF00"/>
                </a:highlight>
              </a:rPr>
              <a:t>Scald</a:t>
            </a:r>
            <a:r>
              <a:rPr lang="en-US" altLang="zh-TW" sz="2400" dirty="0"/>
              <a:t> and frostbite</a:t>
            </a:r>
            <a:endParaRPr lang="zh-TW" altLang="zh-TW" sz="2400" dirty="0"/>
          </a:p>
          <a:p>
            <a:r>
              <a:rPr lang="en-US" altLang="zh-TW" sz="2400" dirty="0"/>
              <a:t>Preventive methods: In line with status of hazard, wear proper-grade heat-resistant gloves or cold-resistant gloves and protective goggles, as well as other protective gears.</a:t>
            </a:r>
            <a:endParaRPr lang="zh-TW" altLang="zh-TW" sz="2400" dirty="0"/>
          </a:p>
        </p:txBody>
      </p:sp>
      <p:sp>
        <p:nvSpPr>
          <p:cNvPr id="10" name="投影片編號版面配置區 2">
            <a:extLst>
              <a:ext uri="{FF2B5EF4-FFF2-40B4-BE49-F238E27FC236}">
                <a16:creationId xmlns:a16="http://schemas.microsoft.com/office/drawing/2014/main" id="{490F2D74-5554-4C46-BD15-1E04B46C7041}"/>
              </a:ext>
            </a:extLst>
          </p:cNvPr>
          <p:cNvSpPr>
            <a:spLocks noGrp="1"/>
          </p:cNvSpPr>
          <p:nvPr>
            <p:ph type="sldNum" sz="quarter" idx="12"/>
          </p:nvPr>
        </p:nvSpPr>
        <p:spPr>
          <a:xfrm>
            <a:off x="6753448" y="6317139"/>
            <a:ext cx="2133600" cy="365125"/>
          </a:xfrm>
        </p:spPr>
        <p:txBody>
          <a:bodyPr/>
          <a:lstStyle/>
          <a:p>
            <a:fld id="{A36E6B7E-3405-4ABC-8F0A-11CAAA034E4E}" type="slidenum">
              <a:rPr lang="zh-TW" altLang="en-US" smtClean="0"/>
              <a:pPr/>
              <a:t>16</a:t>
            </a:fld>
            <a:endParaRPr lang="zh-TW" altLang="en-US" dirty="0"/>
          </a:p>
        </p:txBody>
      </p:sp>
    </p:spTree>
    <p:extLst>
      <p:ext uri="{BB962C8B-B14F-4D97-AF65-F5344CB8AC3E}">
        <p14:creationId xmlns:p14="http://schemas.microsoft.com/office/powerpoint/2010/main" val="3547222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A62CD2FF-1778-45C4-9321-04CD892237EB}"/>
              </a:ext>
            </a:extLst>
          </p:cNvPr>
          <p:cNvSpPr>
            <a:spLocks noGrp="1" noChangeArrowheads="1"/>
          </p:cNvSpPr>
          <p:nvPr>
            <p:ph type="title"/>
          </p:nvPr>
        </p:nvSpPr>
        <p:spPr>
          <a:xfrm>
            <a:off x="457200" y="555927"/>
            <a:ext cx="8229600" cy="1143000"/>
          </a:xfrm>
        </p:spPr>
        <p:txBody>
          <a:bodyPr/>
          <a:lstStyle/>
          <a:p>
            <a:r>
              <a:rPr lang="en-US" altLang="zh-TW" sz="3200" dirty="0">
                <a:latin typeface="Times New Roman" panose="02020603050405020304" pitchFamily="18" charset="0"/>
              </a:rPr>
              <a:t>Electricity hazard</a:t>
            </a:r>
            <a:endParaRPr lang="zh-TW" altLang="en-US" sz="3200" b="1" dirty="0">
              <a:latin typeface="Times New Roman" panose="02020603050405020304" pitchFamily="18" charset="0"/>
            </a:endParaRPr>
          </a:p>
        </p:txBody>
      </p:sp>
      <p:sp>
        <p:nvSpPr>
          <p:cNvPr id="12" name="Rectangle 3">
            <a:extLst>
              <a:ext uri="{FF2B5EF4-FFF2-40B4-BE49-F238E27FC236}">
                <a16:creationId xmlns:a16="http://schemas.microsoft.com/office/drawing/2014/main" id="{70075050-E98D-4C5B-961F-F6A6487893F6}"/>
              </a:ext>
            </a:extLst>
          </p:cNvPr>
          <p:cNvSpPr>
            <a:spLocks noGrp="1" noChangeArrowheads="1"/>
          </p:cNvSpPr>
          <p:nvPr>
            <p:ph idx="1"/>
          </p:nvPr>
        </p:nvSpPr>
        <p:spPr>
          <a:xfrm>
            <a:off x="673421" y="2002211"/>
            <a:ext cx="7807699" cy="2183050"/>
          </a:xfrm>
        </p:spPr>
        <p:txBody>
          <a:bodyPr>
            <a:normAutofit/>
          </a:bodyPr>
          <a:lstStyle/>
          <a:p>
            <a:r>
              <a:rPr lang="en-US" altLang="zh-TW" sz="2400" dirty="0"/>
              <a:t>Definition: Injuries caused by contact of human body or equipment with </a:t>
            </a:r>
            <a:r>
              <a:rPr lang="en-US" altLang="zh-TW" sz="2400" dirty="0">
                <a:solidFill>
                  <a:srgbClr val="FF0000"/>
                </a:solidFill>
              </a:rPr>
              <a:t>electric current</a:t>
            </a:r>
            <a:r>
              <a:rPr lang="en-US" altLang="zh-TW" sz="2400" dirty="0"/>
              <a:t> or electric current-induced </a:t>
            </a:r>
            <a:r>
              <a:rPr lang="en-US" altLang="zh-TW" sz="2400" dirty="0">
                <a:solidFill>
                  <a:srgbClr val="FF0000"/>
                </a:solidFill>
              </a:rPr>
              <a:t>high temperature</a:t>
            </a:r>
            <a:r>
              <a:rPr lang="en-US" altLang="zh-TW" sz="2400" dirty="0"/>
              <a:t>. </a:t>
            </a:r>
            <a:endParaRPr lang="zh-TW" altLang="zh-TW" sz="2400" dirty="0"/>
          </a:p>
        </p:txBody>
      </p:sp>
      <p:sp>
        <p:nvSpPr>
          <p:cNvPr id="13" name="Text Box 8">
            <a:extLst>
              <a:ext uri="{FF2B5EF4-FFF2-40B4-BE49-F238E27FC236}">
                <a16:creationId xmlns:a16="http://schemas.microsoft.com/office/drawing/2014/main" id="{6C6D6CC5-64ED-482C-AE9A-CE93FC4C50F6}"/>
              </a:ext>
            </a:extLst>
          </p:cNvPr>
          <p:cNvSpPr txBox="1">
            <a:spLocks noChangeArrowheads="1"/>
          </p:cNvSpPr>
          <p:nvPr/>
        </p:nvSpPr>
        <p:spPr bwMode="auto">
          <a:xfrm>
            <a:off x="3081046" y="3461350"/>
            <a:ext cx="2981907" cy="461665"/>
          </a:xfrm>
          <a:prstGeom prst="rect">
            <a:avLst/>
          </a:prstGeom>
          <a:noFill/>
          <a:ln w="9525">
            <a:noFill/>
            <a:miter lim="800000"/>
            <a:headEnd/>
            <a:tailEnd/>
          </a:ln>
        </p:spPr>
        <p:txBody>
          <a:bodyPr wrap="none">
            <a:spAutoFit/>
          </a:bodyPr>
          <a:lstStyle/>
          <a:p>
            <a:r>
              <a:rPr lang="en-US" altLang="zh-TW" sz="2400" dirty="0">
                <a:latin typeface="Times New Roman" panose="02020603050405020304" pitchFamily="18" charset="0"/>
                <a:cs typeface="Times New Roman" panose="02020603050405020304" pitchFamily="18" charset="0"/>
              </a:rPr>
              <a:t>Unsafe electric facility</a:t>
            </a:r>
            <a:endParaRPr lang="zh-TW" altLang="en-US" sz="2400" dirty="0">
              <a:latin typeface="Times New Roman" panose="02020603050405020304" pitchFamily="18" charset="0"/>
              <a:ea typeface="標楷體" pitchFamily="65" charset="-120"/>
              <a:cs typeface="Times New Roman" panose="02020603050405020304" pitchFamily="18" charset="0"/>
            </a:endParaRPr>
          </a:p>
        </p:txBody>
      </p:sp>
      <p:sp>
        <p:nvSpPr>
          <p:cNvPr id="14" name="投影片編號版面配置區 2">
            <a:extLst>
              <a:ext uri="{FF2B5EF4-FFF2-40B4-BE49-F238E27FC236}">
                <a16:creationId xmlns:a16="http://schemas.microsoft.com/office/drawing/2014/main" id="{46004BA7-6021-45C8-BB9D-10F802E1D4A6}"/>
              </a:ext>
            </a:extLst>
          </p:cNvPr>
          <p:cNvSpPr>
            <a:spLocks noGrp="1"/>
          </p:cNvSpPr>
          <p:nvPr>
            <p:ph type="sldNum" sz="quarter" idx="12"/>
          </p:nvPr>
        </p:nvSpPr>
        <p:spPr>
          <a:xfrm>
            <a:off x="6732240" y="6321477"/>
            <a:ext cx="2133600" cy="365125"/>
          </a:xfrm>
        </p:spPr>
        <p:txBody>
          <a:bodyPr/>
          <a:lstStyle/>
          <a:p>
            <a:fld id="{A36E6B7E-3405-4ABC-8F0A-11CAAA034E4E}" type="slidenum">
              <a:rPr lang="zh-TW" altLang="en-US" smtClean="0"/>
              <a:pPr/>
              <a:t>17</a:t>
            </a:fld>
            <a:endParaRPr lang="zh-TW" altLang="en-US" dirty="0"/>
          </a:p>
        </p:txBody>
      </p:sp>
      <p:pic>
        <p:nvPicPr>
          <p:cNvPr id="15" name="Picture 6">
            <a:extLst>
              <a:ext uri="{FF2B5EF4-FFF2-40B4-BE49-F238E27FC236}">
                <a16:creationId xmlns:a16="http://schemas.microsoft.com/office/drawing/2014/main" id="{8329A6E5-9222-47BC-A13A-F1DACE9FD186}"/>
              </a:ext>
            </a:extLst>
          </p:cNvPr>
          <p:cNvPicPr>
            <a:picLocks noChangeAspect="1" noChangeArrowheads="1"/>
          </p:cNvPicPr>
          <p:nvPr/>
        </p:nvPicPr>
        <p:blipFill rotWithShape="1">
          <a:blip r:embed="rId3" cstate="print"/>
          <a:srcRect r="1645" b="-821"/>
          <a:stretch/>
        </p:blipFill>
        <p:spPr bwMode="auto">
          <a:xfrm>
            <a:off x="4905187" y="3923015"/>
            <a:ext cx="2841857" cy="2160000"/>
          </a:xfrm>
          <a:prstGeom prst="rect">
            <a:avLst/>
          </a:prstGeom>
          <a:noFill/>
          <a:ln w="19050">
            <a:noFill/>
            <a:miter lim="800000"/>
            <a:headEnd type="none" w="sm" len="sm"/>
            <a:tailEnd type="none" w="sm" len="lg"/>
          </a:ln>
        </p:spPr>
      </p:pic>
      <p:pic>
        <p:nvPicPr>
          <p:cNvPr id="16" name="Picture 7">
            <a:extLst>
              <a:ext uri="{FF2B5EF4-FFF2-40B4-BE49-F238E27FC236}">
                <a16:creationId xmlns:a16="http://schemas.microsoft.com/office/drawing/2014/main" id="{F8588B2E-D1B8-41FB-A45B-AE3EF1BE3744}"/>
              </a:ext>
            </a:extLst>
          </p:cNvPr>
          <p:cNvPicPr>
            <a:picLocks noChangeAspect="1" noChangeArrowheads="1"/>
          </p:cNvPicPr>
          <p:nvPr/>
        </p:nvPicPr>
        <p:blipFill rotWithShape="1">
          <a:blip r:embed="rId4" cstate="print"/>
          <a:srcRect l="9982" r="10200"/>
          <a:stretch/>
        </p:blipFill>
        <p:spPr bwMode="auto">
          <a:xfrm>
            <a:off x="1400537" y="3923015"/>
            <a:ext cx="2838277" cy="2160000"/>
          </a:xfrm>
          <a:prstGeom prst="rect">
            <a:avLst/>
          </a:prstGeom>
          <a:noFill/>
          <a:ln w="19050">
            <a:noFill/>
            <a:miter lim="800000"/>
            <a:headEnd type="none" w="sm" len="sm"/>
            <a:tailEnd type="none" w="sm" len="lg"/>
          </a:ln>
        </p:spPr>
      </p:pic>
    </p:spTree>
    <p:extLst>
      <p:ext uri="{BB962C8B-B14F-4D97-AF65-F5344CB8AC3E}">
        <p14:creationId xmlns:p14="http://schemas.microsoft.com/office/powerpoint/2010/main" val="400698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6770240" y="6317487"/>
            <a:ext cx="2133600" cy="365125"/>
          </a:xfrm>
        </p:spPr>
        <p:txBody>
          <a:bodyPr/>
          <a:lstStyle/>
          <a:p>
            <a:pPr>
              <a:defRPr/>
            </a:pPr>
            <a:fld id="{98D5D57C-C24D-454E-9F4D-9B5CD7A1A64A}" type="slidenum">
              <a:rPr lang="en-US" altLang="zh-TW"/>
              <a:pPr>
                <a:defRPr/>
              </a:pPr>
              <a:t>18</a:t>
            </a:fld>
            <a:endParaRPr lang="en-US" altLang="zh-TW" dirty="0"/>
          </a:p>
        </p:txBody>
      </p:sp>
      <p:sp>
        <p:nvSpPr>
          <p:cNvPr id="29700" name="Rectangle 3"/>
          <p:cNvSpPr>
            <a:spLocks noGrp="1" noChangeArrowheads="1"/>
          </p:cNvSpPr>
          <p:nvPr>
            <p:ph idx="1"/>
          </p:nvPr>
        </p:nvSpPr>
        <p:spPr>
          <a:xfrm>
            <a:off x="683568" y="1999845"/>
            <a:ext cx="7776864" cy="4525962"/>
          </a:xfrm>
        </p:spPr>
        <p:txBody>
          <a:bodyPr>
            <a:normAutofit/>
          </a:bodyPr>
          <a:lstStyle/>
          <a:p>
            <a:pPr>
              <a:lnSpc>
                <a:spcPct val="110000"/>
              </a:lnSpc>
              <a:spcBef>
                <a:spcPct val="10000"/>
              </a:spcBef>
              <a:spcAft>
                <a:spcPct val="10000"/>
              </a:spcAft>
            </a:pPr>
            <a:r>
              <a:rPr lang="en-US" altLang="zh-TW" sz="2400" dirty="0"/>
              <a:t>Electrical hazards in experimental sites:</a:t>
            </a:r>
            <a:endParaRPr lang="zh-TW" altLang="en-US" sz="2400" dirty="0"/>
          </a:p>
          <a:p>
            <a:pPr lvl="1"/>
            <a:r>
              <a:rPr lang="en-US" altLang="zh-TW" sz="2400" dirty="0">
                <a:solidFill>
                  <a:srgbClr val="FF0000"/>
                </a:solidFill>
              </a:rPr>
              <a:t>Inductive disaster </a:t>
            </a:r>
          </a:p>
          <a:p>
            <a:pPr marL="457200" lvl="1" indent="0">
              <a:lnSpc>
                <a:spcPct val="110000"/>
              </a:lnSpc>
              <a:spcBef>
                <a:spcPct val="10000"/>
              </a:spcBef>
              <a:spcAft>
                <a:spcPct val="10000"/>
              </a:spcAft>
              <a:buNone/>
            </a:pPr>
            <a:r>
              <a:rPr lang="en-US" altLang="zh-TW" sz="2400" dirty="0"/>
              <a:t>The hazard caused by a part of the human body touching a power source to form an electrical circuit</a:t>
            </a:r>
            <a:endParaRPr lang="zh-TW" altLang="en-US" sz="2400" dirty="0">
              <a:solidFill>
                <a:srgbClr val="FF0000"/>
              </a:solidFill>
            </a:endParaRPr>
          </a:p>
          <a:p>
            <a:pPr lvl="1"/>
            <a:r>
              <a:rPr lang="en-US" altLang="zh-TW" sz="2400" dirty="0">
                <a:solidFill>
                  <a:srgbClr val="FF0000"/>
                </a:solidFill>
              </a:rPr>
              <a:t>Burn caused by electric arc </a:t>
            </a:r>
          </a:p>
          <a:p>
            <a:pPr marL="457200" lvl="1" indent="0">
              <a:lnSpc>
                <a:spcPct val="110000"/>
              </a:lnSpc>
              <a:spcBef>
                <a:spcPct val="10000"/>
              </a:spcBef>
              <a:spcAft>
                <a:spcPct val="10000"/>
              </a:spcAft>
              <a:buNone/>
            </a:pPr>
            <a:r>
              <a:rPr lang="en-US" altLang="zh-TW" sz="2400" dirty="0"/>
              <a:t>Short, grounding and flashover of circuit or electrical equipment all might cause the electric arc to burn a human body</a:t>
            </a:r>
            <a:endParaRPr lang="zh-TW" altLang="en-US" sz="2400" dirty="0">
              <a:solidFill>
                <a:srgbClr val="FF0000"/>
              </a:solidFill>
            </a:endParaRPr>
          </a:p>
          <a:p>
            <a:pPr marL="0" indent="0" eaLnBrk="1" hangingPunct="1">
              <a:lnSpc>
                <a:spcPct val="110000"/>
              </a:lnSpc>
              <a:spcBef>
                <a:spcPct val="10000"/>
              </a:spcBef>
              <a:spcAft>
                <a:spcPct val="10000"/>
              </a:spcAft>
              <a:buNone/>
            </a:pPr>
            <a:endParaRPr lang="en-US" altLang="zh-TW" sz="2400" dirty="0">
              <a:solidFill>
                <a:srgbClr val="002060"/>
              </a:solidFill>
            </a:endParaRPr>
          </a:p>
        </p:txBody>
      </p:sp>
      <p:sp>
        <p:nvSpPr>
          <p:cNvPr id="7" name="Rectangle 2">
            <a:extLst>
              <a:ext uri="{FF2B5EF4-FFF2-40B4-BE49-F238E27FC236}">
                <a16:creationId xmlns:a16="http://schemas.microsoft.com/office/drawing/2014/main" id="{ADD01779-5267-42F4-8714-D27AAE90CC13}"/>
              </a:ext>
            </a:extLst>
          </p:cNvPr>
          <p:cNvSpPr>
            <a:spLocks noGrp="1" noChangeArrowheads="1"/>
          </p:cNvSpPr>
          <p:nvPr>
            <p:ph type="title"/>
          </p:nvPr>
        </p:nvSpPr>
        <p:spPr>
          <a:xfrm>
            <a:off x="457200" y="479578"/>
            <a:ext cx="8229600" cy="1143000"/>
          </a:xfrm>
        </p:spPr>
        <p:txBody>
          <a:bodyPr/>
          <a:lstStyle/>
          <a:p>
            <a:r>
              <a:rPr lang="en-US" altLang="zh-TW" sz="3200" dirty="0">
                <a:latin typeface="Times New Roman" panose="02020603050405020304" pitchFamily="18" charset="0"/>
              </a:rPr>
              <a:t>Electrical hazards (cont.)</a:t>
            </a:r>
            <a:endParaRPr lang="zh-TW" altLang="en-US" sz="3200" b="1" dirty="0">
              <a:latin typeface="Times New Roman" panose="02020603050405020304" pitchFamily="18" charset="0"/>
            </a:endParaRPr>
          </a:p>
        </p:txBody>
      </p:sp>
    </p:spTree>
    <p:extLst>
      <p:ext uri="{BB962C8B-B14F-4D97-AF65-F5344CB8AC3E}">
        <p14:creationId xmlns:p14="http://schemas.microsoft.com/office/powerpoint/2010/main" val="2843174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6759536" y="6324328"/>
            <a:ext cx="2133600" cy="365125"/>
          </a:xfrm>
        </p:spPr>
        <p:txBody>
          <a:bodyPr/>
          <a:lstStyle/>
          <a:p>
            <a:pPr>
              <a:defRPr/>
            </a:pPr>
            <a:fld id="{98D5D57C-C24D-454E-9F4D-9B5CD7A1A64A}" type="slidenum">
              <a:rPr lang="en-US" altLang="zh-TW"/>
              <a:pPr>
                <a:defRPr/>
              </a:pPr>
              <a:t>19</a:t>
            </a:fld>
            <a:endParaRPr lang="en-US" altLang="zh-TW" dirty="0"/>
          </a:p>
        </p:txBody>
      </p:sp>
      <p:sp>
        <p:nvSpPr>
          <p:cNvPr id="7" name="Rectangle 2">
            <a:extLst>
              <a:ext uri="{FF2B5EF4-FFF2-40B4-BE49-F238E27FC236}">
                <a16:creationId xmlns:a16="http://schemas.microsoft.com/office/drawing/2014/main" id="{52555A51-0886-46B1-B6D5-337835B7B26D}"/>
              </a:ext>
            </a:extLst>
          </p:cNvPr>
          <p:cNvSpPr>
            <a:spLocks noGrp="1" noChangeArrowheads="1"/>
          </p:cNvSpPr>
          <p:nvPr>
            <p:ph type="title"/>
          </p:nvPr>
        </p:nvSpPr>
        <p:spPr>
          <a:xfrm>
            <a:off x="457200" y="479578"/>
            <a:ext cx="8229600" cy="1143000"/>
          </a:xfrm>
        </p:spPr>
        <p:txBody>
          <a:bodyPr/>
          <a:lstStyle/>
          <a:p>
            <a:r>
              <a:rPr lang="en-US" altLang="zh-TW" sz="3200" dirty="0">
                <a:latin typeface="Times New Roman" panose="02020603050405020304" pitchFamily="18" charset="0"/>
              </a:rPr>
              <a:t>Electrical hazards (cont.)</a:t>
            </a:r>
            <a:endParaRPr lang="zh-TW" altLang="en-US" sz="3200" b="1" dirty="0">
              <a:latin typeface="Times New Roman" panose="02020603050405020304" pitchFamily="18" charset="0"/>
            </a:endParaRPr>
          </a:p>
        </p:txBody>
      </p:sp>
      <p:sp>
        <p:nvSpPr>
          <p:cNvPr id="9" name="Rectangle 3">
            <a:extLst>
              <a:ext uri="{FF2B5EF4-FFF2-40B4-BE49-F238E27FC236}">
                <a16:creationId xmlns:a16="http://schemas.microsoft.com/office/drawing/2014/main" id="{A3D66CC3-FB49-4DF7-B12E-B4F2388769A2}"/>
              </a:ext>
            </a:extLst>
          </p:cNvPr>
          <p:cNvSpPr>
            <a:spLocks noGrp="1" noChangeArrowheads="1"/>
          </p:cNvSpPr>
          <p:nvPr>
            <p:ph idx="1"/>
          </p:nvPr>
        </p:nvSpPr>
        <p:spPr>
          <a:xfrm>
            <a:off x="683568" y="1999845"/>
            <a:ext cx="7776864" cy="4525962"/>
          </a:xfrm>
        </p:spPr>
        <p:txBody>
          <a:bodyPr>
            <a:normAutofit/>
          </a:bodyPr>
          <a:lstStyle/>
          <a:p>
            <a:pPr>
              <a:lnSpc>
                <a:spcPct val="110000"/>
              </a:lnSpc>
              <a:spcBef>
                <a:spcPct val="10000"/>
              </a:spcBef>
              <a:spcAft>
                <a:spcPct val="10000"/>
              </a:spcAft>
            </a:pPr>
            <a:r>
              <a:rPr lang="en-US" altLang="zh-TW" sz="2400" dirty="0"/>
              <a:t>Electrical hazards in experimental sites:</a:t>
            </a:r>
            <a:endParaRPr lang="zh-TW" altLang="en-US" sz="2400" dirty="0"/>
          </a:p>
          <a:p>
            <a:pPr lvl="1"/>
            <a:r>
              <a:rPr lang="en-US" altLang="zh-TW" sz="2400" dirty="0">
                <a:solidFill>
                  <a:srgbClr val="FF0000"/>
                </a:solidFill>
              </a:rPr>
              <a:t>Electricity-induced fire</a:t>
            </a:r>
            <a:endParaRPr lang="zh-TW" altLang="zh-TW" sz="2400" dirty="0">
              <a:solidFill>
                <a:srgbClr val="FF0000"/>
              </a:solidFill>
            </a:endParaRPr>
          </a:p>
          <a:p>
            <a:pPr marL="457200" lvl="1" indent="0">
              <a:lnSpc>
                <a:spcPct val="110000"/>
              </a:lnSpc>
              <a:spcBef>
                <a:spcPct val="10000"/>
              </a:spcBef>
              <a:spcAft>
                <a:spcPct val="10000"/>
              </a:spcAft>
              <a:buNone/>
            </a:pPr>
            <a:r>
              <a:rPr lang="en-US" altLang="zh-TW" sz="2400" dirty="0"/>
              <a:t>The hazard caused by high temperature and heat from overloaded, short-circuited, poor connection circuit or electrical equipment</a:t>
            </a:r>
          </a:p>
          <a:p>
            <a:pPr marL="457200" lvl="1" indent="0">
              <a:lnSpc>
                <a:spcPct val="110000"/>
              </a:lnSpc>
              <a:spcBef>
                <a:spcPct val="10000"/>
              </a:spcBef>
              <a:spcAft>
                <a:spcPct val="10000"/>
              </a:spcAft>
              <a:buNone/>
            </a:pPr>
            <a:endParaRPr lang="en-US" altLang="zh-TW" sz="2400" dirty="0">
              <a:solidFill>
                <a:srgbClr val="FF0000"/>
              </a:solidFill>
            </a:endParaRPr>
          </a:p>
          <a:p>
            <a:pPr>
              <a:lnSpc>
                <a:spcPct val="110000"/>
              </a:lnSpc>
              <a:spcBef>
                <a:spcPct val="10000"/>
              </a:spcBef>
              <a:spcAft>
                <a:spcPct val="10000"/>
              </a:spcAft>
              <a:buFont typeface="Wingdings" panose="05000000000000000000" pitchFamily="2" charset="2"/>
              <a:buChar char="l"/>
            </a:pPr>
            <a:r>
              <a:rPr lang="en-US" altLang="zh-TW" sz="2400" dirty="0">
                <a:solidFill>
                  <a:srgbClr val="FF0000"/>
                </a:solidFill>
              </a:rPr>
              <a:t>Check arrangement of circuits in laboratories regularly.</a:t>
            </a:r>
            <a:endParaRPr lang="zh-TW" altLang="zh-TW" sz="2400" dirty="0">
              <a:solidFill>
                <a:srgbClr val="FF0000"/>
              </a:solidFill>
            </a:endParaRPr>
          </a:p>
          <a:p>
            <a:pPr marL="457200" lvl="1" indent="0">
              <a:lnSpc>
                <a:spcPct val="110000"/>
              </a:lnSpc>
              <a:spcBef>
                <a:spcPct val="10000"/>
              </a:spcBef>
              <a:spcAft>
                <a:spcPct val="10000"/>
              </a:spcAft>
              <a:buNone/>
            </a:pPr>
            <a:endParaRPr lang="zh-TW" altLang="en-US" sz="2400" dirty="0">
              <a:solidFill>
                <a:srgbClr val="FF0000"/>
              </a:solidFill>
            </a:endParaRPr>
          </a:p>
          <a:p>
            <a:pPr marL="0" indent="0" eaLnBrk="1" hangingPunct="1">
              <a:lnSpc>
                <a:spcPct val="110000"/>
              </a:lnSpc>
              <a:spcBef>
                <a:spcPct val="10000"/>
              </a:spcBef>
              <a:spcAft>
                <a:spcPct val="10000"/>
              </a:spcAft>
              <a:buNone/>
            </a:pPr>
            <a:endParaRPr lang="en-US" altLang="zh-TW" sz="2400" dirty="0">
              <a:solidFill>
                <a:srgbClr val="002060"/>
              </a:solidFill>
            </a:endParaRPr>
          </a:p>
        </p:txBody>
      </p:sp>
    </p:spTree>
    <p:extLst>
      <p:ext uri="{BB962C8B-B14F-4D97-AF65-F5344CB8AC3E}">
        <p14:creationId xmlns:p14="http://schemas.microsoft.com/office/powerpoint/2010/main" val="105463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58880" y="6322572"/>
            <a:ext cx="2133600" cy="365125"/>
          </a:xfrm>
        </p:spPr>
        <p:txBody>
          <a:bodyPr/>
          <a:lstStyle/>
          <a:p>
            <a:fld id="{A36E6B7E-3405-4ABC-8F0A-11CAAA034E4E}" type="slidenum">
              <a:rPr lang="zh-TW" altLang="en-US" smtClean="0"/>
              <a:pPr/>
              <a:t>2</a:t>
            </a:fld>
            <a:endParaRPr lang="zh-TW" altLang="en-US" dirty="0"/>
          </a:p>
        </p:txBody>
      </p:sp>
      <p:sp>
        <p:nvSpPr>
          <p:cNvPr id="7" name="矩形 6">
            <a:extLst>
              <a:ext uri="{FF2B5EF4-FFF2-40B4-BE49-F238E27FC236}">
                <a16:creationId xmlns:a16="http://schemas.microsoft.com/office/drawing/2014/main" id="{0C622972-9D46-4D97-89DA-82AF627A1037}"/>
              </a:ext>
            </a:extLst>
          </p:cNvPr>
          <p:cNvSpPr/>
          <p:nvPr/>
        </p:nvSpPr>
        <p:spPr>
          <a:xfrm>
            <a:off x="1064181" y="692696"/>
            <a:ext cx="7015639" cy="584775"/>
          </a:xfrm>
          <a:prstGeom prst="rect">
            <a:avLst/>
          </a:prstGeom>
        </p:spPr>
        <p:txBody>
          <a:bodyPr wrap="none">
            <a:spAutoFit/>
          </a:bodyPr>
          <a:lstStyle/>
          <a:p>
            <a:pPr algn="ct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Notices for use of the teaching material</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矩形 9">
            <a:extLst>
              <a:ext uri="{FF2B5EF4-FFF2-40B4-BE49-F238E27FC236}">
                <a16:creationId xmlns:a16="http://schemas.microsoft.com/office/drawing/2014/main" id="{33B12D94-D803-4420-A751-BC64D001D41D}"/>
              </a:ext>
            </a:extLst>
          </p:cNvPr>
          <p:cNvSpPr/>
          <p:nvPr/>
        </p:nvSpPr>
        <p:spPr>
          <a:xfrm>
            <a:off x="759500" y="1596856"/>
            <a:ext cx="7625000" cy="3046988"/>
          </a:xfrm>
          <a:prstGeom prst="rect">
            <a:avLst/>
          </a:prstGeom>
        </p:spPr>
        <p:txBody>
          <a:bodyPr wrap="square">
            <a:spAutoFit/>
          </a:bodyPr>
          <a:lstStyle/>
          <a:p>
            <a:r>
              <a:rPr lang="en-US" altLang="zh-TW" sz="2400" dirty="0">
                <a:latin typeface="Times New Roman" panose="02020603050405020304" pitchFamily="18" charset="0"/>
                <a:cs typeface="Times New Roman" panose="02020603050405020304" pitchFamily="18" charset="0"/>
              </a:rPr>
              <a:t>Copyright of the slides of the teaching material (including text and image files) belongs to the ministry.</a:t>
            </a: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AutoNum type="alphaUcPeriod"/>
            </a:pPr>
            <a:r>
              <a:rPr lang="en-US" altLang="zh-TW" sz="2400" dirty="0">
                <a:latin typeface="Times New Roman" panose="02020603050405020304" pitchFamily="18" charset="0"/>
                <a:cs typeface="Times New Roman" panose="02020603050405020304" pitchFamily="18" charset="0"/>
              </a:rPr>
              <a:t> Core teachers: Any slide in the teaching material should be employed in full in teaching, without arbitrary revision and editing. </a:t>
            </a:r>
          </a:p>
          <a:p>
            <a:pPr marL="342900" indent="-342900">
              <a:buAutoNum type="alphaUcPeriod"/>
            </a:pPr>
            <a:r>
              <a:rPr lang="en-US" altLang="zh-TW" sz="2400" dirty="0">
                <a:latin typeface="Times New Roman" panose="02020603050405020304" pitchFamily="18" charset="0"/>
                <a:cs typeface="Times New Roman" panose="02020603050405020304" pitchFamily="18" charset="0"/>
              </a:rPr>
              <a:t> Credit is required for use of the material as reference in teaching.</a:t>
            </a:r>
          </a:p>
        </p:txBody>
      </p:sp>
    </p:spTree>
    <p:extLst>
      <p:ext uri="{BB962C8B-B14F-4D97-AF65-F5344CB8AC3E}">
        <p14:creationId xmlns:p14="http://schemas.microsoft.com/office/powerpoint/2010/main" val="1607574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68BA1F20-C85A-4613-A100-9E172C068531}"/>
              </a:ext>
            </a:extLst>
          </p:cNvPr>
          <p:cNvSpPr>
            <a:spLocks noGrp="1" noChangeArrowheads="1"/>
          </p:cNvSpPr>
          <p:nvPr>
            <p:ph type="title"/>
          </p:nvPr>
        </p:nvSpPr>
        <p:spPr>
          <a:xfrm>
            <a:off x="457200" y="479578"/>
            <a:ext cx="8229600" cy="1143000"/>
          </a:xfrm>
        </p:spPr>
        <p:txBody>
          <a:bodyPr/>
          <a:lstStyle/>
          <a:p>
            <a:r>
              <a:rPr lang="en-US" altLang="zh-TW" sz="3200" dirty="0">
                <a:latin typeface="Times New Roman" panose="02020603050405020304" pitchFamily="18" charset="0"/>
              </a:rPr>
              <a:t>Electrical hazards (cont.)</a:t>
            </a:r>
            <a:endParaRPr lang="zh-TW" altLang="en-US" sz="3200" b="1" dirty="0">
              <a:latin typeface="Times New Roman" panose="02020603050405020304" pitchFamily="18" charset="0"/>
            </a:endParaRPr>
          </a:p>
        </p:txBody>
      </p:sp>
      <p:sp>
        <p:nvSpPr>
          <p:cNvPr id="8" name="投影片編號版面配置區 5"/>
          <p:cNvSpPr>
            <a:spLocks noGrp="1"/>
          </p:cNvSpPr>
          <p:nvPr>
            <p:ph type="sldNum" sz="quarter" idx="12"/>
          </p:nvPr>
        </p:nvSpPr>
        <p:spPr>
          <a:xfrm>
            <a:off x="6764492" y="6315827"/>
            <a:ext cx="2133600" cy="365125"/>
          </a:xfrm>
        </p:spPr>
        <p:txBody>
          <a:bodyPr/>
          <a:lstStyle/>
          <a:p>
            <a:pPr>
              <a:defRPr/>
            </a:pPr>
            <a:fld id="{98D5D57C-C24D-454E-9F4D-9B5CD7A1A64A}" type="slidenum">
              <a:rPr lang="en-US" altLang="zh-TW">
                <a:latin typeface="標楷體" panose="03000509000000000000" pitchFamily="65" charset="-120"/>
              </a:rPr>
              <a:pPr>
                <a:defRPr/>
              </a:pPr>
              <a:t>20</a:t>
            </a:fld>
            <a:endParaRPr lang="en-US" altLang="zh-TW" dirty="0">
              <a:latin typeface="標楷體" panose="03000509000000000000" pitchFamily="65" charset="-120"/>
            </a:endParaRPr>
          </a:p>
        </p:txBody>
      </p:sp>
      <p:sp>
        <p:nvSpPr>
          <p:cNvPr id="29700" name="Rectangle 3"/>
          <p:cNvSpPr>
            <a:spLocks noGrp="1" noChangeArrowheads="1"/>
          </p:cNvSpPr>
          <p:nvPr>
            <p:ph idx="1"/>
          </p:nvPr>
        </p:nvSpPr>
        <p:spPr>
          <a:xfrm>
            <a:off x="671215" y="1996333"/>
            <a:ext cx="8229600" cy="734049"/>
          </a:xfrm>
        </p:spPr>
        <p:txBody>
          <a:bodyPr>
            <a:normAutofit/>
          </a:bodyPr>
          <a:lstStyle/>
          <a:p>
            <a:pPr>
              <a:lnSpc>
                <a:spcPct val="110000"/>
              </a:lnSpc>
              <a:spcBef>
                <a:spcPct val="10000"/>
              </a:spcBef>
              <a:spcAft>
                <a:spcPct val="10000"/>
              </a:spcAft>
            </a:pPr>
            <a:r>
              <a:rPr lang="en-US" altLang="zh-TW" sz="2400" dirty="0"/>
              <a:t>Electrical hazards in life:</a:t>
            </a:r>
            <a:endParaRPr lang="en-US" altLang="zh-TW" sz="2400" dirty="0">
              <a:solidFill>
                <a:srgbClr val="FF0000"/>
              </a:solidFill>
            </a:endParaRPr>
          </a:p>
          <a:p>
            <a:pPr marL="0" indent="0" eaLnBrk="1" hangingPunct="1">
              <a:lnSpc>
                <a:spcPct val="110000"/>
              </a:lnSpc>
              <a:spcBef>
                <a:spcPct val="10000"/>
              </a:spcBef>
              <a:spcAft>
                <a:spcPct val="10000"/>
              </a:spcAft>
              <a:buNone/>
            </a:pPr>
            <a:endParaRPr lang="en-US" altLang="zh-TW" sz="2400" dirty="0">
              <a:solidFill>
                <a:srgbClr val="00206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467" y="3292788"/>
            <a:ext cx="2592288" cy="20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349467" y="2553957"/>
            <a:ext cx="3123677" cy="830997"/>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Overload current on the extension cord </a:t>
            </a:r>
            <a:endPar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3208529"/>
            <a:ext cx="3559637" cy="270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0"/>
          <p:cNvSpPr txBox="1">
            <a:spLocks noChangeArrowheads="1"/>
          </p:cNvSpPr>
          <p:nvPr/>
        </p:nvSpPr>
        <p:spPr bwMode="auto">
          <a:xfrm>
            <a:off x="4067945" y="2537879"/>
            <a:ext cx="4894536" cy="830997"/>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Avoid high-power electric appliances sharing the same set of sockets</a:t>
            </a:r>
            <a:endPar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10" name="Group 11"/>
          <p:cNvGrpSpPr>
            <a:grpSpLocks/>
          </p:cNvGrpSpPr>
          <p:nvPr/>
        </p:nvGrpSpPr>
        <p:grpSpPr bwMode="auto">
          <a:xfrm>
            <a:off x="3037132" y="3844106"/>
            <a:ext cx="2087562" cy="1830387"/>
            <a:chOff x="431" y="709"/>
            <a:chExt cx="1036" cy="1016"/>
          </a:xfrm>
        </p:grpSpPr>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 y="709"/>
              <a:ext cx="1036" cy="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 y="1389"/>
              <a:ext cx="1009"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 Box 6"/>
          <p:cNvSpPr txBox="1">
            <a:spLocks noChangeArrowheads="1"/>
          </p:cNvSpPr>
          <p:nvPr/>
        </p:nvSpPr>
        <p:spPr bwMode="auto">
          <a:xfrm>
            <a:off x="960046" y="5826388"/>
            <a:ext cx="4147125" cy="830997"/>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Incorrect usage cause damage on the wire and poor connection</a:t>
            </a:r>
            <a:endPar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Text Box 8"/>
          <p:cNvSpPr txBox="1">
            <a:spLocks noChangeArrowheads="1"/>
          </p:cNvSpPr>
          <p:nvPr/>
        </p:nvSpPr>
        <p:spPr bwMode="auto">
          <a:xfrm>
            <a:off x="6828880" y="5857638"/>
            <a:ext cx="2133600" cy="338554"/>
          </a:xfrm>
          <a:prstGeom prst="rect">
            <a:avLst/>
          </a:prstGeom>
          <a:noFill/>
          <a:ln w="19050">
            <a:noFill/>
            <a:miter lim="800000"/>
            <a:headEnd type="none" w="sm" len="sm"/>
            <a:tailEnd type="none" w="sm" len="lg"/>
          </a:ln>
        </p:spPr>
        <p:txBody>
          <a:bodyPr wrap="square">
            <a:spAutoFit/>
          </a:bodyPr>
          <a:lstStyle/>
          <a:p>
            <a:pPr algn="r" defTabSz="762000">
              <a:spcBef>
                <a:spcPct val="50000"/>
              </a:spcBef>
              <a:defRPr/>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http://www.klfd.gov.tw</a:t>
            </a:r>
          </a:p>
        </p:txBody>
      </p:sp>
    </p:spTree>
    <p:extLst>
      <p:ext uri="{BB962C8B-B14F-4D97-AF65-F5344CB8AC3E}">
        <p14:creationId xmlns:p14="http://schemas.microsoft.com/office/powerpoint/2010/main" val="209994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C9BDF16F-33F7-4079-A5CD-6CA0AC2341B2}"/>
              </a:ext>
            </a:extLst>
          </p:cNvPr>
          <p:cNvSpPr>
            <a:spLocks noGrp="1" noChangeArrowheads="1"/>
          </p:cNvSpPr>
          <p:nvPr>
            <p:ph type="title"/>
          </p:nvPr>
        </p:nvSpPr>
        <p:spPr>
          <a:xfrm>
            <a:off x="557064" y="513691"/>
            <a:ext cx="7715200" cy="1143000"/>
          </a:xfrm>
        </p:spPr>
        <p:txBody>
          <a:bodyPr/>
          <a:lstStyle/>
          <a:p>
            <a:r>
              <a:rPr lang="en-US" altLang="zh-TW" sz="3200" dirty="0">
                <a:latin typeface="Times New Roman" panose="02020603050405020304" pitchFamily="18" charset="0"/>
              </a:rPr>
              <a:t>Mechanical hazards</a:t>
            </a:r>
            <a:endParaRPr lang="zh-TW" altLang="zh-TW" sz="3200" dirty="0">
              <a:latin typeface="Times New Roman" panose="02020603050405020304" pitchFamily="18" charset="0"/>
            </a:endParaRPr>
          </a:p>
        </p:txBody>
      </p:sp>
      <p:sp>
        <p:nvSpPr>
          <p:cNvPr id="17" name="Rectangle 3">
            <a:extLst>
              <a:ext uri="{FF2B5EF4-FFF2-40B4-BE49-F238E27FC236}">
                <a16:creationId xmlns:a16="http://schemas.microsoft.com/office/drawing/2014/main" id="{BC76C9A0-FB7B-4738-B671-C497B5D3C025}"/>
              </a:ext>
            </a:extLst>
          </p:cNvPr>
          <p:cNvSpPr>
            <a:spLocks noGrp="1" noChangeArrowheads="1"/>
          </p:cNvSpPr>
          <p:nvPr>
            <p:ph idx="1"/>
          </p:nvPr>
        </p:nvSpPr>
        <p:spPr>
          <a:xfrm>
            <a:off x="467544" y="2001227"/>
            <a:ext cx="4906962" cy="4530725"/>
          </a:xfrm>
        </p:spPr>
        <p:txBody>
          <a:bodyPr rtlCol="0">
            <a:normAutofit/>
          </a:bodyPr>
          <a:lstStyle/>
          <a:p>
            <a:r>
              <a:rPr lang="en-US" altLang="zh-TW" sz="2400" dirty="0"/>
              <a:t>Definition: hazards caused by mechanical movement of mechanical parts, tools, or work pieces or injection of solid matters or liquid. </a:t>
            </a:r>
            <a:endParaRPr lang="zh-TW" altLang="zh-TW" sz="2400" dirty="0"/>
          </a:p>
          <a:p>
            <a:r>
              <a:rPr lang="en-US" altLang="zh-TW" sz="2400" dirty="0"/>
              <a:t>Types of laboratory mechanical hazards: including squeezing, scission, cutting, winching, trapping, impact, stabbing, friction, high-pressure liquid injection, tripping, or falling.  </a:t>
            </a:r>
            <a:endParaRPr lang="zh-TW" altLang="zh-TW" sz="2400" dirty="0"/>
          </a:p>
        </p:txBody>
      </p:sp>
      <p:pic>
        <p:nvPicPr>
          <p:cNvPr id="18" name="Picture 6" descr="刀具研磨機">
            <a:extLst>
              <a:ext uri="{FF2B5EF4-FFF2-40B4-BE49-F238E27FC236}">
                <a16:creationId xmlns:a16="http://schemas.microsoft.com/office/drawing/2014/main" id="{CD0F3668-9EBB-4609-95D7-B8E6618B52A0}"/>
              </a:ext>
            </a:extLst>
          </p:cNvPr>
          <p:cNvPicPr>
            <a:picLocks noChangeAspect="1" noChangeArrowheads="1"/>
          </p:cNvPicPr>
          <p:nvPr/>
        </p:nvPicPr>
        <p:blipFill>
          <a:blip r:embed="rId3" cstate="print"/>
          <a:srcRect/>
          <a:stretch>
            <a:fillRect/>
          </a:stretch>
        </p:blipFill>
        <p:spPr bwMode="auto">
          <a:xfrm>
            <a:off x="5849448" y="1914659"/>
            <a:ext cx="3024758" cy="2057449"/>
          </a:xfrm>
          <a:prstGeom prst="rect">
            <a:avLst/>
          </a:prstGeom>
          <a:noFill/>
          <a:ln w="9525">
            <a:noFill/>
            <a:miter lim="800000"/>
            <a:headEnd/>
            <a:tailEnd/>
          </a:ln>
        </p:spPr>
      </p:pic>
      <p:sp>
        <p:nvSpPr>
          <p:cNvPr id="19" name="Text Box 7">
            <a:extLst>
              <a:ext uri="{FF2B5EF4-FFF2-40B4-BE49-F238E27FC236}">
                <a16:creationId xmlns:a16="http://schemas.microsoft.com/office/drawing/2014/main" id="{8798C80C-D30E-464A-AEF5-3F4ECBBC3206}"/>
              </a:ext>
            </a:extLst>
          </p:cNvPr>
          <p:cNvSpPr txBox="1">
            <a:spLocks noChangeArrowheads="1"/>
          </p:cNvSpPr>
          <p:nvPr/>
        </p:nvSpPr>
        <p:spPr bwMode="auto">
          <a:xfrm>
            <a:off x="7944080" y="3495049"/>
            <a:ext cx="918841" cy="369332"/>
          </a:xfrm>
          <a:prstGeom prst="rect">
            <a:avLst/>
          </a:prstGeom>
          <a:noFill/>
          <a:ln w="19050">
            <a:solidFill>
              <a:schemeClr val="tx1"/>
            </a:solidFill>
            <a:miter lim="800000"/>
            <a:headEnd/>
            <a:tailEnd/>
          </a:ln>
        </p:spPr>
        <p:txBody>
          <a:bodyPr wrap="none">
            <a:spAutoFit/>
          </a:bodyPr>
          <a:lstStyle/>
          <a:p>
            <a:r>
              <a:rPr lang="en-US" altLang="zh-TW" dirty="0">
                <a:latin typeface="Times New Roman" panose="02020603050405020304" pitchFamily="18" charset="0"/>
                <a:cs typeface="Times New Roman" panose="02020603050405020304" pitchFamily="18" charset="0"/>
              </a:rPr>
              <a:t>grinder</a:t>
            </a:r>
            <a:r>
              <a:rPr lang="en-US" altLang="zh-TW" dirty="0"/>
              <a:t> </a:t>
            </a:r>
            <a:endParaRPr lang="zh-TW" altLang="en-US" sz="2000" b="1" dirty="0">
              <a:latin typeface="標楷體" pitchFamily="65" charset="-120"/>
              <a:ea typeface="標楷體" pitchFamily="65" charset="-120"/>
            </a:endParaRPr>
          </a:p>
        </p:txBody>
      </p:sp>
      <p:pic>
        <p:nvPicPr>
          <p:cNvPr id="20" name="Picture 8" descr="100_0590">
            <a:extLst>
              <a:ext uri="{FF2B5EF4-FFF2-40B4-BE49-F238E27FC236}">
                <a16:creationId xmlns:a16="http://schemas.microsoft.com/office/drawing/2014/main" id="{C8B87EE8-44F5-476B-AB61-5AEA12EB997A}"/>
              </a:ext>
            </a:extLst>
          </p:cNvPr>
          <p:cNvPicPr>
            <a:picLocks noChangeAspect="1" noChangeArrowheads="1"/>
          </p:cNvPicPr>
          <p:nvPr/>
        </p:nvPicPr>
        <p:blipFill>
          <a:blip r:embed="rId4" cstate="print"/>
          <a:srcRect/>
          <a:stretch>
            <a:fillRect/>
          </a:stretch>
        </p:blipFill>
        <p:spPr bwMode="auto">
          <a:xfrm>
            <a:off x="5849447" y="4050626"/>
            <a:ext cx="3024758" cy="2268568"/>
          </a:xfrm>
          <a:prstGeom prst="rect">
            <a:avLst/>
          </a:prstGeom>
          <a:noFill/>
          <a:ln w="9525">
            <a:noFill/>
            <a:miter lim="800000"/>
            <a:headEnd/>
            <a:tailEnd/>
          </a:ln>
        </p:spPr>
      </p:pic>
      <p:sp>
        <p:nvSpPr>
          <p:cNvPr id="21" name="Rectangle 9">
            <a:extLst>
              <a:ext uri="{FF2B5EF4-FFF2-40B4-BE49-F238E27FC236}">
                <a16:creationId xmlns:a16="http://schemas.microsoft.com/office/drawing/2014/main" id="{CDE013AE-871C-45BD-8218-FF7E4887C4C4}"/>
              </a:ext>
            </a:extLst>
          </p:cNvPr>
          <p:cNvSpPr>
            <a:spLocks noChangeArrowheads="1"/>
          </p:cNvSpPr>
          <p:nvPr/>
        </p:nvSpPr>
        <p:spPr bwMode="auto">
          <a:xfrm>
            <a:off x="6058440" y="5912521"/>
            <a:ext cx="2880841" cy="363537"/>
          </a:xfrm>
          <a:prstGeom prst="rect">
            <a:avLst/>
          </a:prstGeom>
          <a:noFill/>
          <a:ln w="9525">
            <a:noFill/>
            <a:miter lim="800000"/>
            <a:headEnd/>
            <a:tailEnd/>
          </a:ln>
        </p:spPr>
        <p:txBody>
          <a:bodyPr anchor="b"/>
          <a:lstStyle/>
          <a:p>
            <a:r>
              <a:rPr lang="en-US" altLang="zh-TW" dirty="0">
                <a:latin typeface="Times New Roman" panose="02020603050405020304" pitchFamily="18" charset="0"/>
                <a:cs typeface="Times New Roman" panose="02020603050405020304" pitchFamily="18" charset="0"/>
              </a:rPr>
              <a:t>safety protection for grinder</a:t>
            </a:r>
            <a:endParaRPr lang="zh-TW" altLang="en-US" b="1" dirty="0">
              <a:solidFill>
                <a:srgbClr val="000000"/>
              </a:solidFill>
              <a:latin typeface="Times New Roman" panose="02020603050405020304" pitchFamily="18" charset="0"/>
              <a:ea typeface="標楷體" pitchFamily="65" charset="-120"/>
              <a:cs typeface="Times New Roman" panose="02020603050405020304" pitchFamily="18" charset="0"/>
            </a:endParaRPr>
          </a:p>
        </p:txBody>
      </p:sp>
      <p:sp>
        <p:nvSpPr>
          <p:cNvPr id="22" name="AutoShape 10">
            <a:extLst>
              <a:ext uri="{FF2B5EF4-FFF2-40B4-BE49-F238E27FC236}">
                <a16:creationId xmlns:a16="http://schemas.microsoft.com/office/drawing/2014/main" id="{174F4341-3C3D-4960-B711-1E752488DA93}"/>
              </a:ext>
            </a:extLst>
          </p:cNvPr>
          <p:cNvSpPr>
            <a:spLocks noChangeArrowheads="1"/>
          </p:cNvSpPr>
          <p:nvPr/>
        </p:nvSpPr>
        <p:spPr bwMode="auto">
          <a:xfrm>
            <a:off x="4696922" y="1856456"/>
            <a:ext cx="2305050" cy="1223963"/>
          </a:xfrm>
          <a:prstGeom prst="irregularSeal2">
            <a:avLst/>
          </a:prstGeom>
          <a:gradFill rotWithShape="1">
            <a:gsLst>
              <a:gs pos="0">
                <a:srgbClr val="FFFFFF"/>
              </a:gs>
              <a:gs pos="100000">
                <a:srgbClr val="FF9900"/>
              </a:gs>
            </a:gsLst>
            <a:path path="shape">
              <a:fillToRect l="50000" t="50000" r="50000" b="50000"/>
            </a:path>
          </a:gradFill>
          <a:ln w="9525">
            <a:solidFill>
              <a:schemeClr val="tx1"/>
            </a:solidFill>
            <a:miter lim="800000"/>
            <a:headEnd/>
            <a:tailEnd/>
          </a:ln>
        </p:spPr>
        <p:txBody>
          <a:bodyPr wrap="none" anchor="ctr"/>
          <a:lstStyle/>
          <a:p>
            <a:pPr algn="ctr"/>
            <a:r>
              <a:rPr lang="en-US" altLang="zh-TW" b="1" dirty="0">
                <a:latin typeface="Times New Roman" panose="02020603050405020304" pitchFamily="18" charset="0"/>
                <a:cs typeface="Times New Roman" panose="02020603050405020304" pitchFamily="18" charset="0"/>
              </a:rPr>
              <a:t>Lack of safety cover </a:t>
            </a:r>
            <a:endParaRPr lang="zh-TW" altLang="en-US" sz="2600" b="1" dirty="0">
              <a:latin typeface="Times New Roman" panose="02020603050405020304" pitchFamily="18" charset="0"/>
              <a:ea typeface="標楷體" pitchFamily="65" charset="-120"/>
              <a:cs typeface="Times New Roman" panose="02020603050405020304" pitchFamily="18" charset="0"/>
            </a:endParaRPr>
          </a:p>
        </p:txBody>
      </p:sp>
      <p:sp>
        <p:nvSpPr>
          <p:cNvPr id="23" name="AutoShape 10">
            <a:extLst>
              <a:ext uri="{FF2B5EF4-FFF2-40B4-BE49-F238E27FC236}">
                <a16:creationId xmlns:a16="http://schemas.microsoft.com/office/drawing/2014/main" id="{C095A7EB-C28F-4816-8E92-4ABF9D63525E}"/>
              </a:ext>
            </a:extLst>
          </p:cNvPr>
          <p:cNvSpPr>
            <a:spLocks noChangeArrowheads="1"/>
          </p:cNvSpPr>
          <p:nvPr/>
        </p:nvSpPr>
        <p:spPr bwMode="auto">
          <a:xfrm>
            <a:off x="4838779" y="3972902"/>
            <a:ext cx="2592388" cy="1368425"/>
          </a:xfrm>
          <a:prstGeom prst="irregularSeal2">
            <a:avLst/>
          </a:prstGeom>
          <a:gradFill rotWithShape="1">
            <a:gsLst>
              <a:gs pos="0">
                <a:srgbClr val="FFFFFF"/>
              </a:gs>
              <a:gs pos="100000">
                <a:srgbClr val="FF9900"/>
              </a:gs>
            </a:gsLst>
            <a:path path="shape">
              <a:fillToRect l="50000" t="50000" r="50000" b="50000"/>
            </a:path>
          </a:gradFill>
          <a:ln w="9525">
            <a:solidFill>
              <a:schemeClr val="tx1"/>
            </a:solidFill>
            <a:miter lim="800000"/>
            <a:headEnd/>
            <a:tailEnd/>
          </a:ln>
        </p:spPr>
        <p:txBody>
          <a:bodyPr wrap="none" anchor="ctr"/>
          <a:lstStyle/>
          <a:p>
            <a:pPr algn="ctr"/>
            <a:r>
              <a:rPr lang="en-US" altLang="zh-TW" b="1" dirty="0">
                <a:latin typeface="Times New Roman" panose="02020603050405020304" pitchFamily="18" charset="0"/>
                <a:cs typeface="Times New Roman" panose="02020603050405020304" pitchFamily="18" charset="0"/>
              </a:rPr>
              <a:t>safety cover</a:t>
            </a:r>
            <a:endParaRPr lang="zh-TW" altLang="en-US" sz="2600" b="1" dirty="0">
              <a:latin typeface="Times New Roman" panose="02020603050405020304" pitchFamily="18" charset="0"/>
              <a:ea typeface="標楷體" pitchFamily="65" charset="-120"/>
              <a:cs typeface="Times New Roman" panose="02020603050405020304" pitchFamily="18" charset="0"/>
            </a:endParaRPr>
          </a:p>
        </p:txBody>
      </p:sp>
      <p:sp>
        <p:nvSpPr>
          <p:cNvPr id="24" name="投影片編號版面配置區 2">
            <a:extLst>
              <a:ext uri="{FF2B5EF4-FFF2-40B4-BE49-F238E27FC236}">
                <a16:creationId xmlns:a16="http://schemas.microsoft.com/office/drawing/2014/main" id="{65672C20-89E6-4BC9-AC6B-1691BB4F9EDC}"/>
              </a:ext>
            </a:extLst>
          </p:cNvPr>
          <p:cNvSpPr>
            <a:spLocks noGrp="1"/>
          </p:cNvSpPr>
          <p:nvPr>
            <p:ph type="sldNum" sz="quarter" idx="12"/>
          </p:nvPr>
        </p:nvSpPr>
        <p:spPr>
          <a:xfrm>
            <a:off x="6769215" y="6322353"/>
            <a:ext cx="2133600" cy="365125"/>
          </a:xfrm>
        </p:spPr>
        <p:txBody>
          <a:bodyPr/>
          <a:lstStyle/>
          <a:p>
            <a:fld id="{A36E6B7E-3405-4ABC-8F0A-11CAAA034E4E}" type="slidenum">
              <a:rPr lang="zh-TW" altLang="en-US" smtClean="0"/>
              <a:pPr/>
              <a:t>21</a:t>
            </a:fld>
            <a:endParaRPr lang="zh-TW" altLang="en-US" dirty="0"/>
          </a:p>
        </p:txBody>
      </p:sp>
    </p:spTree>
    <p:extLst>
      <p:ext uri="{BB962C8B-B14F-4D97-AF65-F5344CB8AC3E}">
        <p14:creationId xmlns:p14="http://schemas.microsoft.com/office/powerpoint/2010/main" val="344197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14"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1000" fill="hold"/>
                                        <p:tgtEl>
                                          <p:spTgt spid="22"/>
                                        </p:tgtEl>
                                        <p:attrNameLst>
                                          <p:attrName>ppt_w</p:attrName>
                                        </p:attrNameLst>
                                      </p:cBhvr>
                                      <p:tavLst>
                                        <p:tav tm="0">
                                          <p:val>
                                            <p:fltVal val="0"/>
                                          </p:val>
                                        </p:tav>
                                        <p:tav tm="100000">
                                          <p:val>
                                            <p:strVal val="#ppt_w"/>
                                          </p:val>
                                        </p:tav>
                                      </p:tavLst>
                                    </p:anim>
                                    <p:anim calcmode="lin" valueType="num">
                                      <p:cBhvr>
                                        <p:cTn id="27" dur="1000" fill="hold"/>
                                        <p:tgtEl>
                                          <p:spTgt spid="22"/>
                                        </p:tgtEl>
                                        <p:attrNameLst>
                                          <p:attrName>ppt_h</p:attrName>
                                        </p:attrNameLst>
                                      </p:cBhvr>
                                      <p:tavLst>
                                        <p:tav tm="0">
                                          <p:val>
                                            <p:fltVal val="0"/>
                                          </p:val>
                                        </p:tav>
                                        <p:tav tm="100000">
                                          <p:val>
                                            <p:strVal val="#ppt_h"/>
                                          </p:val>
                                        </p:tav>
                                      </p:tavLst>
                                    </p:anim>
                                    <p:anim calcmode="lin" valueType="num">
                                      <p:cBhvr>
                                        <p:cTn id="28" dur="1000" fill="hold"/>
                                        <p:tgtEl>
                                          <p:spTgt spid="22"/>
                                        </p:tgtEl>
                                        <p:attrNameLst>
                                          <p:attrName>style.rotation</p:attrName>
                                        </p:attrNameLst>
                                      </p:cBhvr>
                                      <p:tavLst>
                                        <p:tav tm="0">
                                          <p:val>
                                            <p:fltVal val="90"/>
                                          </p:val>
                                        </p:tav>
                                        <p:tav tm="100000">
                                          <p:val>
                                            <p:fltVal val="0"/>
                                          </p:val>
                                        </p:tav>
                                      </p:tavLst>
                                    </p:anim>
                                    <p:animEffect transition="in" filter="fade">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1000" fill="hold"/>
                                        <p:tgtEl>
                                          <p:spTgt spid="23"/>
                                        </p:tgtEl>
                                        <p:attrNameLst>
                                          <p:attrName>ppt_w</p:attrName>
                                        </p:attrNameLst>
                                      </p:cBhvr>
                                      <p:tavLst>
                                        <p:tav tm="0">
                                          <p:val>
                                            <p:fltVal val="0"/>
                                          </p:val>
                                        </p:tav>
                                        <p:tav tm="100000">
                                          <p:val>
                                            <p:strVal val="#ppt_w"/>
                                          </p:val>
                                        </p:tav>
                                      </p:tavLst>
                                    </p:anim>
                                    <p:anim calcmode="lin" valueType="num">
                                      <p:cBhvr>
                                        <p:cTn id="35" dur="1000" fill="hold"/>
                                        <p:tgtEl>
                                          <p:spTgt spid="23"/>
                                        </p:tgtEl>
                                        <p:attrNameLst>
                                          <p:attrName>ppt_h</p:attrName>
                                        </p:attrNameLst>
                                      </p:cBhvr>
                                      <p:tavLst>
                                        <p:tav tm="0">
                                          <p:val>
                                            <p:fltVal val="0"/>
                                          </p:val>
                                        </p:tav>
                                        <p:tav tm="100000">
                                          <p:val>
                                            <p:strVal val="#ppt_h"/>
                                          </p:val>
                                        </p:tav>
                                      </p:tavLst>
                                    </p:anim>
                                    <p:anim calcmode="lin" valueType="num">
                                      <p:cBhvr>
                                        <p:cTn id="36" dur="1000" fill="hold"/>
                                        <p:tgtEl>
                                          <p:spTgt spid="23"/>
                                        </p:tgtEl>
                                        <p:attrNameLst>
                                          <p:attrName>style.rotation</p:attrName>
                                        </p:attrNameLst>
                                      </p:cBhvr>
                                      <p:tavLst>
                                        <p:tav tm="0">
                                          <p:val>
                                            <p:fltVal val="90"/>
                                          </p:val>
                                        </p:tav>
                                        <p:tav tm="100000">
                                          <p:val>
                                            <p:fltVal val="0"/>
                                          </p:val>
                                        </p:tav>
                                      </p:tavLst>
                                    </p:anim>
                                    <p:animEffect transition="in" filter="fade">
                                      <p:cBhvr>
                                        <p:cTn id="3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E6F2B1F1-22DB-47C0-AA25-24397D714CD1}"/>
              </a:ext>
            </a:extLst>
          </p:cNvPr>
          <p:cNvSpPr>
            <a:spLocks noGrp="1" noChangeArrowheads="1"/>
          </p:cNvSpPr>
          <p:nvPr>
            <p:ph type="title"/>
          </p:nvPr>
        </p:nvSpPr>
        <p:spPr>
          <a:xfrm>
            <a:off x="724084" y="537632"/>
            <a:ext cx="7715200" cy="1143000"/>
          </a:xfrm>
        </p:spPr>
        <p:txBody>
          <a:bodyPr/>
          <a:lstStyle/>
          <a:p>
            <a:r>
              <a:rPr lang="en-US" altLang="zh-TW" sz="3200" dirty="0">
                <a:latin typeface="Times New Roman" panose="02020603050405020304" pitchFamily="18" charset="0"/>
              </a:rPr>
              <a:t>Chemical hazards</a:t>
            </a:r>
            <a:endParaRPr lang="zh-TW" altLang="en-US" sz="3200" b="1" dirty="0">
              <a:latin typeface="Times New Roman" panose="02020603050405020304" pitchFamily="18" charset="0"/>
            </a:endParaRPr>
          </a:p>
        </p:txBody>
      </p:sp>
      <p:sp>
        <p:nvSpPr>
          <p:cNvPr id="16" name="Rectangle 3">
            <a:extLst>
              <a:ext uri="{FF2B5EF4-FFF2-40B4-BE49-F238E27FC236}">
                <a16:creationId xmlns:a16="http://schemas.microsoft.com/office/drawing/2014/main" id="{FE965D96-7D97-4E49-AABA-FC157FC5E1B9}"/>
              </a:ext>
            </a:extLst>
          </p:cNvPr>
          <p:cNvSpPr>
            <a:spLocks noGrp="1" noChangeArrowheads="1"/>
          </p:cNvSpPr>
          <p:nvPr>
            <p:ph idx="1"/>
          </p:nvPr>
        </p:nvSpPr>
        <p:spPr>
          <a:xfrm>
            <a:off x="623315" y="2000535"/>
            <a:ext cx="7855778" cy="4492625"/>
          </a:xfrm>
        </p:spPr>
        <p:txBody>
          <a:bodyPr>
            <a:normAutofit/>
          </a:bodyPr>
          <a:lstStyle/>
          <a:p>
            <a:r>
              <a:rPr lang="en-US" altLang="zh-TW" sz="2400" dirty="0"/>
              <a:t>Hazardous: Poisoning or corrosion caused by </a:t>
            </a:r>
            <a:r>
              <a:rPr lang="en-US" altLang="zh-TW" sz="2400" dirty="0">
                <a:solidFill>
                  <a:srgbClr val="FF0000"/>
                </a:solidFill>
              </a:rPr>
              <a:t>contact with chemicals</a:t>
            </a:r>
            <a:r>
              <a:rPr lang="en-US" altLang="zh-TW" sz="2400" dirty="0"/>
              <a:t> via inhalation, ingestion, injection or spray on skin, or other channels. </a:t>
            </a:r>
            <a:endParaRPr lang="zh-TW" altLang="zh-TW" sz="2400" dirty="0"/>
          </a:p>
          <a:p>
            <a:r>
              <a:rPr lang="en-US" altLang="zh-TW" sz="2400" dirty="0"/>
              <a:t>Dangerous: Disasters, such as fire and explosion, caused by </a:t>
            </a:r>
            <a:r>
              <a:rPr lang="en-US" altLang="zh-TW" sz="2400" dirty="0">
                <a:solidFill>
                  <a:srgbClr val="FF0000"/>
                </a:solidFill>
              </a:rPr>
              <a:t>energy</a:t>
            </a:r>
            <a:r>
              <a:rPr lang="en-US" altLang="zh-TW" sz="2400" dirty="0"/>
              <a:t> released from chemical reaction during use of chemicals.</a:t>
            </a:r>
            <a:endParaRPr lang="zh-TW" altLang="zh-TW" sz="2400" dirty="0"/>
          </a:p>
          <a:p>
            <a:pPr marL="0" indent="0" eaLnBrk="1" hangingPunct="1">
              <a:lnSpc>
                <a:spcPct val="110000"/>
              </a:lnSpc>
              <a:spcAft>
                <a:spcPct val="20000"/>
              </a:spcAft>
              <a:buNone/>
            </a:pPr>
            <a:endParaRPr lang="zh-TW" altLang="en-US" sz="2400" dirty="0"/>
          </a:p>
        </p:txBody>
      </p:sp>
      <p:sp>
        <p:nvSpPr>
          <p:cNvPr id="17" name="投影片編號版面配置區 2">
            <a:extLst>
              <a:ext uri="{FF2B5EF4-FFF2-40B4-BE49-F238E27FC236}">
                <a16:creationId xmlns:a16="http://schemas.microsoft.com/office/drawing/2014/main" id="{BCE58AA9-4292-436C-ADF1-FD62FC609EAC}"/>
              </a:ext>
            </a:extLst>
          </p:cNvPr>
          <p:cNvSpPr>
            <a:spLocks noGrp="1"/>
          </p:cNvSpPr>
          <p:nvPr>
            <p:ph type="sldNum" sz="quarter" idx="12"/>
          </p:nvPr>
        </p:nvSpPr>
        <p:spPr>
          <a:xfrm>
            <a:off x="6745492" y="6321288"/>
            <a:ext cx="2133600" cy="365125"/>
          </a:xfrm>
        </p:spPr>
        <p:txBody>
          <a:bodyPr/>
          <a:lstStyle/>
          <a:p>
            <a:fld id="{A36E6B7E-3405-4ABC-8F0A-11CAAA034E4E}" type="slidenum">
              <a:rPr lang="zh-TW" altLang="en-US" smtClean="0"/>
              <a:pPr/>
              <a:t>22</a:t>
            </a:fld>
            <a:endParaRPr lang="zh-TW" altLang="en-US" dirty="0"/>
          </a:p>
        </p:txBody>
      </p:sp>
      <p:sp>
        <p:nvSpPr>
          <p:cNvPr id="18" name="Text Box 6">
            <a:extLst>
              <a:ext uri="{FF2B5EF4-FFF2-40B4-BE49-F238E27FC236}">
                <a16:creationId xmlns:a16="http://schemas.microsoft.com/office/drawing/2014/main" id="{CC71A93E-A09D-4E3C-923C-B55F231C13A2}"/>
              </a:ext>
            </a:extLst>
          </p:cNvPr>
          <p:cNvSpPr txBox="1">
            <a:spLocks noChangeArrowheads="1"/>
          </p:cNvSpPr>
          <p:nvPr/>
        </p:nvSpPr>
        <p:spPr bwMode="auto">
          <a:xfrm>
            <a:off x="930726" y="5213077"/>
            <a:ext cx="1871663" cy="1019175"/>
          </a:xfrm>
          <a:prstGeom prst="rect">
            <a:avLst/>
          </a:prstGeom>
          <a:noFill/>
          <a:ln w="12700">
            <a:solidFill>
              <a:schemeClr val="tx1"/>
            </a:solidFill>
            <a:miter lim="800000"/>
            <a:headEnd/>
            <a:tailEnd/>
          </a:ln>
        </p:spPr>
        <p:txBody>
          <a:bodyPr>
            <a:spAutoFit/>
          </a:bodyPr>
          <a:lstStyle/>
          <a:p>
            <a:pPr algn="ctr">
              <a:spcBef>
                <a:spcPct val="50000"/>
              </a:spcBef>
            </a:pPr>
            <a:r>
              <a:rPr lang="zh-TW" altLang="en-US" sz="6000" dirty="0">
                <a:latin typeface="標楷體" panose="03000509000000000000" pitchFamily="65" charset="-120"/>
                <a:ea typeface="標楷體" panose="03000509000000000000" pitchFamily="65" charset="-120"/>
              </a:rPr>
              <a:t>圖片</a:t>
            </a:r>
          </a:p>
        </p:txBody>
      </p:sp>
      <p:grpSp>
        <p:nvGrpSpPr>
          <p:cNvPr id="19" name="群組 18">
            <a:extLst>
              <a:ext uri="{FF2B5EF4-FFF2-40B4-BE49-F238E27FC236}">
                <a16:creationId xmlns:a16="http://schemas.microsoft.com/office/drawing/2014/main" id="{9C13B726-D0F1-4F34-B8CD-518EDDF9B1E9}"/>
              </a:ext>
            </a:extLst>
          </p:cNvPr>
          <p:cNvGrpSpPr/>
          <p:nvPr/>
        </p:nvGrpSpPr>
        <p:grpSpPr>
          <a:xfrm>
            <a:off x="516870" y="4437112"/>
            <a:ext cx="8129106" cy="2000200"/>
            <a:chOff x="486371" y="4525144"/>
            <a:chExt cx="8129106" cy="2000200"/>
          </a:xfrm>
        </p:grpSpPr>
        <p:pic>
          <p:nvPicPr>
            <p:cNvPr id="20" name="Picture 7" descr="DSCN4347">
              <a:extLst>
                <a:ext uri="{FF2B5EF4-FFF2-40B4-BE49-F238E27FC236}">
                  <a16:creationId xmlns:a16="http://schemas.microsoft.com/office/drawing/2014/main" id="{16AC019E-204A-4D79-9414-57292AB9C6BC}"/>
                </a:ext>
              </a:extLst>
            </p:cNvPr>
            <p:cNvPicPr>
              <a:picLocks noChangeAspect="1" noChangeArrowheads="1"/>
            </p:cNvPicPr>
            <p:nvPr/>
          </p:nvPicPr>
          <p:blipFill>
            <a:blip r:embed="rId3" cstate="print"/>
            <a:srcRect/>
            <a:stretch>
              <a:fillRect/>
            </a:stretch>
          </p:blipFill>
          <p:spPr bwMode="auto">
            <a:xfrm>
              <a:off x="486371" y="4525144"/>
              <a:ext cx="2666933" cy="2000200"/>
            </a:xfrm>
            <a:prstGeom prst="rect">
              <a:avLst/>
            </a:prstGeom>
            <a:noFill/>
            <a:ln w="9525">
              <a:noFill/>
              <a:miter lim="800000"/>
              <a:headEnd/>
              <a:tailEnd/>
            </a:ln>
          </p:spPr>
        </p:pic>
        <p:pic>
          <p:nvPicPr>
            <p:cNvPr id="21" name="Picture 8" descr="DSCN4350">
              <a:extLst>
                <a:ext uri="{FF2B5EF4-FFF2-40B4-BE49-F238E27FC236}">
                  <a16:creationId xmlns:a16="http://schemas.microsoft.com/office/drawing/2014/main" id="{779E81FA-75FA-4B38-BA3B-F1DEE6EA020B}"/>
                </a:ext>
              </a:extLst>
            </p:cNvPr>
            <p:cNvPicPr>
              <a:picLocks noChangeAspect="1" noChangeArrowheads="1"/>
            </p:cNvPicPr>
            <p:nvPr/>
          </p:nvPicPr>
          <p:blipFill>
            <a:blip r:embed="rId4" cstate="print"/>
            <a:srcRect/>
            <a:stretch>
              <a:fillRect/>
            </a:stretch>
          </p:blipFill>
          <p:spPr bwMode="auto">
            <a:xfrm>
              <a:off x="5948544" y="4525144"/>
              <a:ext cx="2666933" cy="2000200"/>
            </a:xfrm>
            <a:prstGeom prst="rect">
              <a:avLst/>
            </a:prstGeom>
            <a:noFill/>
            <a:ln w="9525">
              <a:noFill/>
              <a:miter lim="800000"/>
              <a:headEnd/>
              <a:tailEnd/>
            </a:ln>
          </p:spPr>
        </p:pic>
        <p:pic>
          <p:nvPicPr>
            <p:cNvPr id="22" name="Picture 9" descr="DSCN4346">
              <a:extLst>
                <a:ext uri="{FF2B5EF4-FFF2-40B4-BE49-F238E27FC236}">
                  <a16:creationId xmlns:a16="http://schemas.microsoft.com/office/drawing/2014/main" id="{A1AD1D74-36FE-4059-A9A2-2569EE6375BF}"/>
                </a:ext>
              </a:extLst>
            </p:cNvPr>
            <p:cNvPicPr>
              <a:picLocks noChangeAspect="1" noChangeArrowheads="1"/>
            </p:cNvPicPr>
            <p:nvPr/>
          </p:nvPicPr>
          <p:blipFill>
            <a:blip r:embed="rId5" cstate="print"/>
            <a:srcRect/>
            <a:stretch>
              <a:fillRect/>
            </a:stretch>
          </p:blipFill>
          <p:spPr bwMode="auto">
            <a:xfrm>
              <a:off x="3214606" y="4525144"/>
              <a:ext cx="2666933" cy="2000200"/>
            </a:xfrm>
            <a:prstGeom prst="rect">
              <a:avLst/>
            </a:prstGeom>
            <a:noFill/>
            <a:ln w="9525">
              <a:noFill/>
              <a:miter lim="800000"/>
              <a:headEnd/>
              <a:tailEnd/>
            </a:ln>
          </p:spPr>
        </p:pic>
      </p:grpSp>
    </p:spTree>
    <p:extLst>
      <p:ext uri="{BB962C8B-B14F-4D97-AF65-F5344CB8AC3E}">
        <p14:creationId xmlns:p14="http://schemas.microsoft.com/office/powerpoint/2010/main" val="3734456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5">
            <a:extLst>
              <a:ext uri="{FF2B5EF4-FFF2-40B4-BE49-F238E27FC236}">
                <a16:creationId xmlns:a16="http://schemas.microsoft.com/office/drawing/2014/main" id="{95E2F156-586A-4F65-8C22-BB41F4F44A23}"/>
              </a:ext>
            </a:extLst>
          </p:cNvPr>
          <p:cNvSpPr>
            <a:spLocks noGrp="1"/>
          </p:cNvSpPr>
          <p:nvPr>
            <p:ph type="title"/>
          </p:nvPr>
        </p:nvSpPr>
        <p:spPr>
          <a:xfrm>
            <a:off x="461505" y="539750"/>
            <a:ext cx="8229600" cy="1139825"/>
          </a:xfrm>
        </p:spPr>
        <p:txBody>
          <a:bodyPr/>
          <a:lstStyle/>
          <a:p>
            <a:r>
              <a:rPr lang="en-US" altLang="zh-TW" sz="3200" dirty="0">
                <a:latin typeface="Times New Roman" panose="02020603050405020304" pitchFamily="18" charset="0"/>
              </a:rPr>
              <a:t>Biological hazards</a:t>
            </a:r>
            <a:endParaRPr lang="zh-TW" altLang="zh-TW" sz="3200" dirty="0">
              <a:latin typeface="Times New Roman" panose="02020603050405020304" pitchFamily="18" charset="0"/>
            </a:endParaRPr>
          </a:p>
        </p:txBody>
      </p:sp>
      <p:sp>
        <p:nvSpPr>
          <p:cNvPr id="14" name="文字版面配置區 7">
            <a:extLst>
              <a:ext uri="{FF2B5EF4-FFF2-40B4-BE49-F238E27FC236}">
                <a16:creationId xmlns:a16="http://schemas.microsoft.com/office/drawing/2014/main" id="{4A107E05-54D9-40E0-A32D-53F8CB88A13F}"/>
              </a:ext>
            </a:extLst>
          </p:cNvPr>
          <p:cNvSpPr>
            <a:spLocks noGrp="1"/>
          </p:cNvSpPr>
          <p:nvPr>
            <p:ph type="body" sz="half" idx="1"/>
          </p:nvPr>
        </p:nvSpPr>
        <p:spPr>
          <a:xfrm>
            <a:off x="672529" y="1999000"/>
            <a:ext cx="7787903" cy="4924425"/>
          </a:xfrm>
        </p:spPr>
        <p:txBody>
          <a:bodyPr>
            <a:normAutofit/>
          </a:bodyPr>
          <a:lstStyle/>
          <a:p>
            <a:r>
              <a:rPr lang="en-US" altLang="zh-TW" sz="2400" dirty="0">
                <a:solidFill>
                  <a:srgbClr val="FF0000"/>
                </a:solidFill>
              </a:rPr>
              <a:t>Plants, animals, microorganisms</a:t>
            </a:r>
            <a:r>
              <a:rPr lang="en-US" altLang="zh-TW" sz="2400" dirty="0"/>
              <a:t>, or their </a:t>
            </a:r>
            <a:r>
              <a:rPr lang="en-US" altLang="zh-TW" sz="2400" dirty="0">
                <a:solidFill>
                  <a:srgbClr val="FF0000"/>
                </a:solidFill>
              </a:rPr>
              <a:t>derivates</a:t>
            </a:r>
            <a:r>
              <a:rPr lang="en-US" altLang="zh-TW" sz="2400" dirty="0"/>
              <a:t> with high potential for affecting human health or causing discomfort.</a:t>
            </a:r>
            <a:endParaRPr lang="zh-TW" altLang="zh-TW" sz="2400" dirty="0"/>
          </a:p>
          <a:p>
            <a:r>
              <a:rPr lang="en-US" altLang="zh-TW" sz="2400" dirty="0"/>
              <a:t>Sources: Needlestick injury, inhalation of aerosol containing pathogens deriving from mistake in handling biological specimens, or biting or scratching by pathogen-carrying experimental animals.  </a:t>
            </a:r>
            <a:endParaRPr lang="zh-TW" altLang="zh-TW" sz="2400" dirty="0"/>
          </a:p>
          <a:p>
            <a:r>
              <a:rPr lang="en-US" altLang="zh-TW" sz="2400" dirty="0"/>
              <a:t>Types of biological hazards: </a:t>
            </a:r>
            <a:endParaRPr lang="zh-TW" altLang="zh-TW" sz="2400" dirty="0"/>
          </a:p>
          <a:p>
            <a:pPr lvl="1"/>
            <a:r>
              <a:rPr lang="en-US" altLang="zh-TW" sz="2400" dirty="0">
                <a:solidFill>
                  <a:srgbClr val="FF0000"/>
                </a:solidFill>
              </a:rPr>
              <a:t>Infection </a:t>
            </a:r>
          </a:p>
          <a:p>
            <a:pPr lvl="1"/>
            <a:r>
              <a:rPr lang="en-US" altLang="zh-TW" sz="2400" dirty="0">
                <a:solidFill>
                  <a:srgbClr val="FF0000"/>
                </a:solidFill>
              </a:rPr>
              <a:t>Allergy </a:t>
            </a:r>
          </a:p>
          <a:p>
            <a:pPr lvl="1"/>
            <a:r>
              <a:rPr lang="en-US" altLang="zh-TW" sz="2400" dirty="0">
                <a:solidFill>
                  <a:srgbClr val="FF0000"/>
                </a:solidFill>
              </a:rPr>
              <a:t>Poisoning </a:t>
            </a:r>
            <a:endParaRPr lang="zh-TW" altLang="zh-TW" sz="2400" dirty="0">
              <a:solidFill>
                <a:srgbClr val="FF0000"/>
              </a:solidFill>
            </a:endParaRPr>
          </a:p>
        </p:txBody>
      </p:sp>
      <p:sp>
        <p:nvSpPr>
          <p:cNvPr id="15" name="投影片編號版面配置區 2">
            <a:extLst>
              <a:ext uri="{FF2B5EF4-FFF2-40B4-BE49-F238E27FC236}">
                <a16:creationId xmlns:a16="http://schemas.microsoft.com/office/drawing/2014/main" id="{E4878806-0E04-42B9-98B6-9B6CA54FD8D2}"/>
              </a:ext>
            </a:extLst>
          </p:cNvPr>
          <p:cNvSpPr>
            <a:spLocks noGrp="1"/>
          </p:cNvSpPr>
          <p:nvPr>
            <p:ph type="sldNum" sz="quarter" idx="12"/>
          </p:nvPr>
        </p:nvSpPr>
        <p:spPr>
          <a:xfrm>
            <a:off x="6752560" y="6318250"/>
            <a:ext cx="2133600" cy="457200"/>
          </a:xfrm>
        </p:spPr>
        <p:txBody>
          <a:bodyPr/>
          <a:lstStyle/>
          <a:p>
            <a:pPr>
              <a:defRPr/>
            </a:pPr>
            <a:fld id="{04E5ADA6-C3EA-4841-B284-66BD5CF34BF3}" type="slidenum">
              <a:rPr lang="en-US" altLang="zh-TW" smtClean="0"/>
              <a:pPr>
                <a:defRPr/>
              </a:pPr>
              <a:t>23</a:t>
            </a:fld>
            <a:endParaRPr lang="en-US" altLang="zh-TW" dirty="0"/>
          </a:p>
        </p:txBody>
      </p:sp>
      <p:pic>
        <p:nvPicPr>
          <p:cNvPr id="16" name="Picture 4">
            <a:extLst>
              <a:ext uri="{FF2B5EF4-FFF2-40B4-BE49-F238E27FC236}">
                <a16:creationId xmlns:a16="http://schemas.microsoft.com/office/drawing/2014/main" id="{E69A2829-10DA-4B88-B33C-A1EDAF8C3A16}"/>
              </a:ext>
            </a:extLst>
          </p:cNvPr>
          <p:cNvPicPr>
            <a:picLocks noGrp="1" noChangeAspect="1" noChangeArrowheads="1"/>
          </p:cNvPicPr>
          <p:nvPr>
            <p:ph sz="half" idx="2"/>
          </p:nvPr>
        </p:nvPicPr>
        <p:blipFill>
          <a:blip r:embed="rId3" cstate="print"/>
          <a:srcRect/>
          <a:stretch>
            <a:fillRect/>
          </a:stretch>
        </p:blipFill>
        <p:spPr>
          <a:xfrm>
            <a:off x="5724128" y="4409777"/>
            <a:ext cx="2489200" cy="2428875"/>
          </a:xfrm>
          <a:noFill/>
        </p:spPr>
      </p:pic>
      <p:grpSp>
        <p:nvGrpSpPr>
          <p:cNvPr id="17" name="群組 16">
            <a:extLst>
              <a:ext uri="{FF2B5EF4-FFF2-40B4-BE49-F238E27FC236}">
                <a16:creationId xmlns:a16="http://schemas.microsoft.com/office/drawing/2014/main" id="{76433F9E-88BC-4658-AA86-786E679C1486}"/>
              </a:ext>
            </a:extLst>
          </p:cNvPr>
          <p:cNvGrpSpPr/>
          <p:nvPr/>
        </p:nvGrpSpPr>
        <p:grpSpPr>
          <a:xfrm>
            <a:off x="6386995" y="4958675"/>
            <a:ext cx="864096" cy="374134"/>
            <a:chOff x="6386995" y="4958675"/>
            <a:chExt cx="864096" cy="374134"/>
          </a:xfrm>
        </p:grpSpPr>
        <p:sp>
          <p:nvSpPr>
            <p:cNvPr id="18" name="矩形: 圓角 17">
              <a:extLst>
                <a:ext uri="{FF2B5EF4-FFF2-40B4-BE49-F238E27FC236}">
                  <a16:creationId xmlns:a16="http://schemas.microsoft.com/office/drawing/2014/main" id="{99CA5C9C-200F-4B4C-AA93-A248DCAD2C42}"/>
                </a:ext>
              </a:extLst>
            </p:cNvPr>
            <p:cNvSpPr/>
            <p:nvPr/>
          </p:nvSpPr>
          <p:spPr>
            <a:xfrm>
              <a:off x="6444208" y="5044777"/>
              <a:ext cx="648072" cy="288032"/>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1B595034-1C52-46BD-AE82-69FCD091F326}"/>
                </a:ext>
              </a:extLst>
            </p:cNvPr>
            <p:cNvSpPr txBox="1"/>
            <p:nvPr/>
          </p:nvSpPr>
          <p:spPr>
            <a:xfrm rot="21444477">
              <a:off x="6386995" y="4958675"/>
              <a:ext cx="864096" cy="369332"/>
            </a:xfrm>
            <a:prstGeom prst="rect">
              <a:avLst/>
            </a:prstGeom>
            <a:noFill/>
          </p:spPr>
          <p:txBody>
            <a:bodyPr wrap="square" rtlCol="0">
              <a:spAutoFit/>
            </a:bodyPr>
            <a:lstStyle/>
            <a:p>
              <a:r>
                <a:rPr lang="en-US" altLang="zh-TW" dirty="0">
                  <a:solidFill>
                    <a:schemeClr val="bg1"/>
                  </a:solidFill>
                  <a:latin typeface="Times New Roman" panose="02020603050405020304" pitchFamily="18" charset="0"/>
                  <a:cs typeface="Times New Roman" panose="02020603050405020304" pitchFamily="18" charset="0"/>
                </a:rPr>
                <a:t>Re-cap</a:t>
              </a:r>
              <a:endParaRPr lang="zh-TW" altLang="en-US"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89983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783492" y="6316824"/>
            <a:ext cx="2133600" cy="365125"/>
          </a:xfrm>
        </p:spPr>
        <p:txBody>
          <a:bodyPr/>
          <a:lstStyle/>
          <a:p>
            <a:pPr>
              <a:defRPr/>
            </a:pPr>
            <a:fld id="{04E5ADA6-C3EA-4841-B284-66BD5CF34BF3}" type="slidenum">
              <a:rPr lang="en-US" altLang="zh-TW" smtClean="0">
                <a:latin typeface="標楷體" panose="03000509000000000000" pitchFamily="65" charset="-120"/>
              </a:rPr>
              <a:pPr>
                <a:defRPr/>
              </a:pPr>
              <a:t>24</a:t>
            </a:fld>
            <a:endParaRPr lang="en-US" altLang="zh-TW" dirty="0">
              <a:latin typeface="標楷體" panose="03000509000000000000" pitchFamily="65" charset="-120"/>
            </a:endParaRPr>
          </a:p>
        </p:txBody>
      </p:sp>
      <p:sp>
        <p:nvSpPr>
          <p:cNvPr id="8" name="Rectangle 2">
            <a:extLst>
              <a:ext uri="{FF2B5EF4-FFF2-40B4-BE49-F238E27FC236}">
                <a16:creationId xmlns:a16="http://schemas.microsoft.com/office/drawing/2014/main" id="{85079495-FEC2-47F1-B49B-B05FD0134685}"/>
              </a:ext>
            </a:extLst>
          </p:cNvPr>
          <p:cNvSpPr>
            <a:spLocks noGrp="1" noChangeArrowheads="1"/>
          </p:cNvSpPr>
          <p:nvPr>
            <p:ph type="title"/>
          </p:nvPr>
        </p:nvSpPr>
        <p:spPr>
          <a:xfrm>
            <a:off x="457200" y="479578"/>
            <a:ext cx="8229600" cy="1143000"/>
          </a:xfrm>
        </p:spPr>
        <p:txBody>
          <a:bodyPr/>
          <a:lstStyle/>
          <a:p>
            <a:r>
              <a:rPr lang="en-US" altLang="zh-TW" sz="3200" dirty="0">
                <a:latin typeface="Times New Roman" panose="02020603050405020304" pitchFamily="18" charset="0"/>
              </a:rPr>
              <a:t>Types of biological hazards</a:t>
            </a:r>
            <a:endParaRPr lang="zh-TW" altLang="en-US" sz="3200" b="1" dirty="0">
              <a:latin typeface="Times New Roman" panose="02020603050405020304" pitchFamily="18" charset="0"/>
            </a:endParaRPr>
          </a:p>
        </p:txBody>
      </p:sp>
      <p:sp>
        <p:nvSpPr>
          <p:cNvPr id="10" name="Rectangle 3">
            <a:extLst>
              <a:ext uri="{FF2B5EF4-FFF2-40B4-BE49-F238E27FC236}">
                <a16:creationId xmlns:a16="http://schemas.microsoft.com/office/drawing/2014/main" id="{904A92FC-0B06-4CAB-8CAE-60F53B561045}"/>
              </a:ext>
            </a:extLst>
          </p:cNvPr>
          <p:cNvSpPr txBox="1">
            <a:spLocks noChangeArrowheads="1"/>
          </p:cNvSpPr>
          <p:nvPr/>
        </p:nvSpPr>
        <p:spPr>
          <a:xfrm>
            <a:off x="683568" y="1999845"/>
            <a:ext cx="7776864"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ct val="10000"/>
              </a:spcBef>
              <a:spcAft>
                <a:spcPct val="10000"/>
              </a:spcAft>
            </a:pPr>
            <a:r>
              <a:rPr lang="en-US" altLang="zh-TW" sz="2400" dirty="0"/>
              <a:t>Infection: caused by organisms multiplying and growing in the human body (</a:t>
            </a:r>
            <a:r>
              <a:rPr lang="en-US" altLang="zh-TW" sz="2400" dirty="0" err="1"/>
              <a:t>e.g</a:t>
            </a:r>
            <a:r>
              <a:rPr lang="en-US" altLang="zh-TW" sz="2400" dirty="0"/>
              <a:t>, influenza, measles, tuberculosis).</a:t>
            </a:r>
          </a:p>
          <a:p>
            <a:pPr>
              <a:lnSpc>
                <a:spcPct val="110000"/>
              </a:lnSpc>
              <a:spcBef>
                <a:spcPts val="600"/>
              </a:spcBef>
              <a:spcAft>
                <a:spcPct val="10000"/>
              </a:spcAft>
            </a:pPr>
            <a:r>
              <a:rPr lang="en-US" altLang="zh-TW" sz="2400" dirty="0"/>
              <a:t>Allergy: caused by repeated exposure of an organism as an allergen to the body ’s immune system (</a:t>
            </a:r>
            <a:r>
              <a:rPr lang="en-US" altLang="zh-TW" sz="2400" dirty="0" err="1"/>
              <a:t>e.g</a:t>
            </a:r>
            <a:r>
              <a:rPr lang="en-US" altLang="zh-TW" sz="2400" dirty="0"/>
              <a:t>, allergic pneumonia, asthma, allergic rhinitis).</a:t>
            </a:r>
          </a:p>
          <a:p>
            <a:pPr>
              <a:lnSpc>
                <a:spcPct val="110000"/>
              </a:lnSpc>
              <a:spcBef>
                <a:spcPts val="600"/>
              </a:spcBef>
              <a:spcAft>
                <a:spcPct val="10000"/>
              </a:spcAft>
            </a:pPr>
            <a:r>
              <a:rPr lang="en-US" altLang="zh-TW" sz="2400" dirty="0"/>
              <a:t>Poisoning: caused by exposure to toxins (bacterial endotoxin, bacterial exotoxin, mycotoxins) produced by organisms (</a:t>
            </a:r>
            <a:r>
              <a:rPr lang="en-US" altLang="zh-TW" sz="2400" dirty="0" err="1"/>
              <a:t>e.g</a:t>
            </a:r>
            <a:r>
              <a:rPr lang="en-US" altLang="zh-TW" sz="2400" dirty="0"/>
              <a:t>, fever, chills, impaired lung function)</a:t>
            </a:r>
            <a:endParaRPr lang="en-US" altLang="zh-TW" sz="2400" dirty="0">
              <a:solidFill>
                <a:srgbClr val="002060"/>
              </a:solidFill>
            </a:endParaRPr>
          </a:p>
        </p:txBody>
      </p:sp>
    </p:spTree>
    <p:extLst>
      <p:ext uri="{BB962C8B-B14F-4D97-AF65-F5344CB8AC3E}">
        <p14:creationId xmlns:p14="http://schemas.microsoft.com/office/powerpoint/2010/main" val="4184792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a:xfrm>
            <a:off x="6767051" y="6316824"/>
            <a:ext cx="2133600" cy="365125"/>
          </a:xfrm>
        </p:spPr>
        <p:txBody>
          <a:bodyPr/>
          <a:lstStyle/>
          <a:p>
            <a:pPr>
              <a:defRPr/>
            </a:pPr>
            <a:fld id="{5ACA7939-5BC0-4B30-B708-DE89F2173B3D}" type="slidenum">
              <a:rPr lang="en-US" altLang="zh-TW">
                <a:latin typeface="標楷體" panose="03000509000000000000" pitchFamily="65" charset="-120"/>
              </a:rPr>
              <a:pPr>
                <a:defRPr/>
              </a:pPr>
              <a:t>25</a:t>
            </a:fld>
            <a:endParaRPr lang="en-US" altLang="zh-TW" dirty="0">
              <a:latin typeface="標楷體" panose="03000509000000000000" pitchFamily="65" charset="-120"/>
            </a:endParaRPr>
          </a:p>
        </p:txBody>
      </p:sp>
      <p:grpSp>
        <p:nvGrpSpPr>
          <p:cNvPr id="8" name="群組 7">
            <a:extLst>
              <a:ext uri="{FF2B5EF4-FFF2-40B4-BE49-F238E27FC236}">
                <a16:creationId xmlns:a16="http://schemas.microsoft.com/office/drawing/2014/main" id="{0496D454-7DDE-4FEF-B771-E9E2BFDE0044}"/>
              </a:ext>
            </a:extLst>
          </p:cNvPr>
          <p:cNvGrpSpPr/>
          <p:nvPr/>
        </p:nvGrpSpPr>
        <p:grpSpPr>
          <a:xfrm>
            <a:off x="53788" y="4262826"/>
            <a:ext cx="9144000" cy="1440160"/>
            <a:chOff x="-3978" y="4101016"/>
            <a:chExt cx="9144000" cy="1440160"/>
          </a:xfrm>
        </p:grpSpPr>
        <p:sp>
          <p:nvSpPr>
            <p:cNvPr id="2" name="橢圓 1"/>
            <p:cNvSpPr/>
            <p:nvPr/>
          </p:nvSpPr>
          <p:spPr>
            <a:xfrm>
              <a:off x="1137030" y="4101016"/>
              <a:ext cx="6861983" cy="1440160"/>
            </a:xfrm>
            <a:prstGeom prst="ellipse">
              <a:avLst/>
            </a:prstGeom>
            <a:solidFill>
              <a:srgbClr val="FF9900"/>
            </a:solidFill>
            <a:ln>
              <a:solidFill>
                <a:schemeClr val="tx1"/>
              </a:solidFill>
            </a:ln>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標楷體" panose="03000509000000000000" pitchFamily="65" charset="-120"/>
                <a:ea typeface="標楷體" panose="03000509000000000000" pitchFamily="65" charset="-120"/>
              </a:endParaRPr>
            </a:p>
          </p:txBody>
        </p:sp>
        <p:sp>
          <p:nvSpPr>
            <p:cNvPr id="3" name="文字方塊 2"/>
            <p:cNvSpPr txBox="1"/>
            <p:nvPr/>
          </p:nvSpPr>
          <p:spPr>
            <a:xfrm>
              <a:off x="-3978" y="4528709"/>
              <a:ext cx="9144000" cy="584775"/>
            </a:xfrm>
            <a:prstGeom prst="rect">
              <a:avLst/>
            </a:prstGeom>
            <a:noFill/>
          </p:spPr>
          <p:txBody>
            <a:bodyPr wrap="square" rtlCol="0">
              <a:spAutoFit/>
            </a:bodyPr>
            <a:lstStyle/>
            <a:p>
              <a:pPr algn="ctr"/>
              <a:r>
                <a:rPr lang="en-US" altLang="zh-TW" sz="3200" b="1" dirty="0">
                  <a:latin typeface="Times New Roman" panose="02020603050405020304" pitchFamily="18" charset="0"/>
                  <a:ea typeface="標楷體" pitchFamily="65" charset="-120"/>
                </a:rPr>
                <a:t>Fit the machine to the person</a:t>
              </a:r>
              <a:r>
                <a:rPr lang="zh-TW" altLang="en-US" sz="3200" b="1" dirty="0">
                  <a:latin typeface="Times New Roman" panose="02020603050405020304" pitchFamily="18" charset="0"/>
                  <a:ea typeface="標楷體" pitchFamily="65" charset="-120"/>
                </a:rPr>
                <a:t>！</a:t>
              </a:r>
              <a:endParaRPr lang="en-US" altLang="zh-TW" sz="3200" b="1" dirty="0">
                <a:latin typeface="Times New Roman" panose="02020603050405020304" pitchFamily="18" charset="0"/>
                <a:ea typeface="標楷體" pitchFamily="65" charset="-120"/>
              </a:endParaRPr>
            </a:p>
          </p:txBody>
        </p:sp>
      </p:grpSp>
      <p:sp>
        <p:nvSpPr>
          <p:cNvPr id="9" name="Rectangle 2">
            <a:extLst>
              <a:ext uri="{FF2B5EF4-FFF2-40B4-BE49-F238E27FC236}">
                <a16:creationId xmlns:a16="http://schemas.microsoft.com/office/drawing/2014/main" id="{1FAEC8AD-5FC0-4787-BA2C-CC4B50FA3E15}"/>
              </a:ext>
            </a:extLst>
          </p:cNvPr>
          <p:cNvSpPr>
            <a:spLocks noGrp="1" noChangeArrowheads="1"/>
          </p:cNvSpPr>
          <p:nvPr>
            <p:ph type="title"/>
          </p:nvPr>
        </p:nvSpPr>
        <p:spPr>
          <a:xfrm>
            <a:off x="457200" y="479578"/>
            <a:ext cx="8229600" cy="1143000"/>
          </a:xfrm>
        </p:spPr>
        <p:txBody>
          <a:bodyPr/>
          <a:lstStyle/>
          <a:p>
            <a:r>
              <a:rPr lang="en-US" altLang="zh-TW" sz="3200" dirty="0">
                <a:latin typeface="Times New Roman" panose="02020603050405020304" pitchFamily="18" charset="0"/>
              </a:rPr>
              <a:t>Human Factors/Ergonomics Engineering</a:t>
            </a:r>
            <a:endParaRPr lang="zh-TW" altLang="en-US" sz="3200" b="1" dirty="0">
              <a:latin typeface="Times New Roman" panose="02020603050405020304" pitchFamily="18" charset="0"/>
            </a:endParaRPr>
          </a:p>
        </p:txBody>
      </p:sp>
      <p:sp>
        <p:nvSpPr>
          <p:cNvPr id="11" name="Rectangle 3">
            <a:extLst>
              <a:ext uri="{FF2B5EF4-FFF2-40B4-BE49-F238E27FC236}">
                <a16:creationId xmlns:a16="http://schemas.microsoft.com/office/drawing/2014/main" id="{F06B8334-6096-47A7-9143-FEC05ACC9208}"/>
              </a:ext>
            </a:extLst>
          </p:cNvPr>
          <p:cNvSpPr txBox="1">
            <a:spLocks noChangeArrowheads="1"/>
          </p:cNvSpPr>
          <p:nvPr/>
        </p:nvSpPr>
        <p:spPr>
          <a:xfrm>
            <a:off x="683568" y="1999845"/>
            <a:ext cx="7776864" cy="45259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dirty="0"/>
              <a:t>Understand environmental features, human capabilities, and restriction</a:t>
            </a:r>
            <a:endParaRPr lang="zh-TW" altLang="zh-TW" sz="2400" dirty="0"/>
          </a:p>
          <a:p>
            <a:r>
              <a:rPr lang="en-US" altLang="zh-TW" sz="2400" dirty="0"/>
              <a:t>Improvement of environment and tools to increase work efficiency, safety, and comfort</a:t>
            </a:r>
            <a:endParaRPr lang="zh-TW" altLang="zh-TW" sz="2400" dirty="0"/>
          </a:p>
        </p:txBody>
      </p:sp>
    </p:spTree>
    <p:extLst>
      <p:ext uri="{BB962C8B-B14F-4D97-AF65-F5344CB8AC3E}">
        <p14:creationId xmlns:p14="http://schemas.microsoft.com/office/powerpoint/2010/main" val="577058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1084BA74-9BC7-475D-ACF3-38F6F4040475}"/>
              </a:ext>
            </a:extLst>
          </p:cNvPr>
          <p:cNvSpPr>
            <a:spLocks noGrp="1" noChangeArrowheads="1"/>
          </p:cNvSpPr>
          <p:nvPr>
            <p:ph type="title"/>
          </p:nvPr>
        </p:nvSpPr>
        <p:spPr>
          <a:xfrm>
            <a:off x="714752" y="552649"/>
            <a:ext cx="7715200" cy="1143000"/>
          </a:xfrm>
        </p:spPr>
        <p:txBody>
          <a:bodyPr/>
          <a:lstStyle/>
          <a:p>
            <a:r>
              <a:rPr lang="en-US" altLang="zh-TW" sz="3200" dirty="0">
                <a:latin typeface="Times New Roman" panose="02020603050405020304" pitchFamily="18" charset="0"/>
              </a:rPr>
              <a:t>Human-factor hazards</a:t>
            </a:r>
            <a:endParaRPr lang="zh-TW" altLang="zh-TW" sz="3200" dirty="0">
              <a:latin typeface="Times New Roman" panose="02020603050405020304" pitchFamily="18" charset="0"/>
            </a:endParaRPr>
          </a:p>
        </p:txBody>
      </p:sp>
      <p:sp>
        <p:nvSpPr>
          <p:cNvPr id="14" name="Rectangle 3">
            <a:extLst>
              <a:ext uri="{FF2B5EF4-FFF2-40B4-BE49-F238E27FC236}">
                <a16:creationId xmlns:a16="http://schemas.microsoft.com/office/drawing/2014/main" id="{62243CDA-088A-415B-9E5C-1D7D4FDFD314}"/>
              </a:ext>
            </a:extLst>
          </p:cNvPr>
          <p:cNvSpPr>
            <a:spLocks noGrp="1" noChangeArrowheads="1"/>
          </p:cNvSpPr>
          <p:nvPr>
            <p:ph idx="1"/>
          </p:nvPr>
        </p:nvSpPr>
        <p:spPr>
          <a:xfrm>
            <a:off x="630993" y="2000280"/>
            <a:ext cx="7889696" cy="4823941"/>
          </a:xfrm>
        </p:spPr>
        <p:txBody>
          <a:bodyPr>
            <a:normAutofit/>
          </a:bodyPr>
          <a:lstStyle/>
          <a:p>
            <a:r>
              <a:rPr lang="en-US" altLang="zh-TW" sz="2400" dirty="0">
                <a:solidFill>
                  <a:srgbClr val="FF0000"/>
                </a:solidFill>
              </a:rPr>
              <a:t>Inadequate human-machine interface</a:t>
            </a:r>
            <a:r>
              <a:rPr lang="en-US" altLang="zh-TW" sz="2400" dirty="0"/>
              <a:t>: Inadequate machine interface design leads to higher error rate or human injuries</a:t>
            </a:r>
            <a:endParaRPr lang="zh-TW" altLang="zh-TW" sz="2400" dirty="0"/>
          </a:p>
          <a:p>
            <a:pPr lvl="1"/>
            <a:r>
              <a:rPr lang="en-US" altLang="zh-TW" sz="2400" dirty="0"/>
              <a:t>Computer usage</a:t>
            </a:r>
            <a:endParaRPr lang="zh-TW" altLang="zh-TW" sz="2400" dirty="0"/>
          </a:p>
          <a:p>
            <a:r>
              <a:rPr lang="en-US" altLang="zh-TW" sz="2400" dirty="0">
                <a:solidFill>
                  <a:srgbClr val="FF0000"/>
                </a:solidFill>
              </a:rPr>
              <a:t>Muscle/bone injury (cumulative trauma disorder, CTD)</a:t>
            </a:r>
            <a:r>
              <a:rPr lang="en-US" altLang="zh-TW" sz="2400" dirty="0"/>
              <a:t>: musculoskeletal disorder injury, mostly in upper body, caused by </a:t>
            </a:r>
            <a:r>
              <a:rPr lang="en-US" altLang="zh-TW" sz="2400" dirty="0">
                <a:solidFill>
                  <a:srgbClr val="FF0000"/>
                </a:solidFill>
              </a:rPr>
              <a:t>long-term repetitive and unnatural movements</a:t>
            </a:r>
            <a:endParaRPr lang="zh-TW" altLang="zh-TW" sz="2400" dirty="0">
              <a:solidFill>
                <a:srgbClr val="FF0000"/>
              </a:solidFill>
            </a:endParaRPr>
          </a:p>
          <a:p>
            <a:pPr lvl="1"/>
            <a:r>
              <a:rPr lang="en-US" altLang="zh-TW" sz="2400" dirty="0"/>
              <a:t>Low back pain, carpal tunnel syndrome, tennis elbow</a:t>
            </a:r>
            <a:endParaRPr lang="zh-TW" altLang="zh-TW" sz="2400" dirty="0"/>
          </a:p>
          <a:p>
            <a:r>
              <a:rPr lang="en-US" altLang="zh-TW" sz="2400" dirty="0">
                <a:solidFill>
                  <a:srgbClr val="FF0000"/>
                </a:solidFill>
              </a:rPr>
              <a:t>Human error</a:t>
            </a:r>
            <a:r>
              <a:rPr lang="en-US" altLang="zh-TW" sz="2400" dirty="0"/>
              <a:t>: Erroneous movements </a:t>
            </a:r>
          </a:p>
          <a:p>
            <a:pPr marL="0" indent="0">
              <a:buNone/>
            </a:pPr>
            <a:r>
              <a:rPr lang="en-US" altLang="zh-TW" sz="2400" dirty="0"/>
              <a:t>     or damage of foolproof device caused </a:t>
            </a:r>
          </a:p>
          <a:p>
            <a:pPr marL="0" indent="0">
              <a:buNone/>
            </a:pPr>
            <a:r>
              <a:rPr lang="en-US" altLang="zh-TW" sz="2400" dirty="0"/>
              <a:t>     by such human factors as emotion, </a:t>
            </a:r>
          </a:p>
          <a:p>
            <a:pPr marL="0" indent="0">
              <a:buNone/>
            </a:pPr>
            <a:r>
              <a:rPr lang="en-US" altLang="zh-TW" sz="2400" dirty="0"/>
              <a:t>     lack of attention, and fatigue</a:t>
            </a:r>
            <a:endParaRPr lang="zh-TW" altLang="en-US" sz="2400" dirty="0"/>
          </a:p>
        </p:txBody>
      </p:sp>
      <p:grpSp>
        <p:nvGrpSpPr>
          <p:cNvPr id="15" name="群組 14">
            <a:extLst>
              <a:ext uri="{FF2B5EF4-FFF2-40B4-BE49-F238E27FC236}">
                <a16:creationId xmlns:a16="http://schemas.microsoft.com/office/drawing/2014/main" id="{820507BE-2659-496A-8C39-9927F891060B}"/>
              </a:ext>
            </a:extLst>
          </p:cNvPr>
          <p:cNvGrpSpPr/>
          <p:nvPr/>
        </p:nvGrpSpPr>
        <p:grpSpPr>
          <a:xfrm>
            <a:off x="5862712" y="4904357"/>
            <a:ext cx="3024336" cy="1476971"/>
            <a:chOff x="5466080" y="4724400"/>
            <a:chExt cx="3389745" cy="1621582"/>
          </a:xfrm>
        </p:grpSpPr>
        <p:pic>
          <p:nvPicPr>
            <p:cNvPr id="16" name="Picture 4" descr="shoulder_pain_dyn">
              <a:extLst>
                <a:ext uri="{FF2B5EF4-FFF2-40B4-BE49-F238E27FC236}">
                  <a16:creationId xmlns:a16="http://schemas.microsoft.com/office/drawing/2014/main" id="{2F945F09-0571-46AE-8197-893AEAB1867C}"/>
                </a:ext>
              </a:extLst>
            </p:cNvPr>
            <p:cNvPicPr>
              <a:picLocks noChangeAspect="1" noChangeArrowheads="1"/>
            </p:cNvPicPr>
            <p:nvPr/>
          </p:nvPicPr>
          <p:blipFill>
            <a:blip r:embed="rId3" cstate="print"/>
            <a:srcRect/>
            <a:stretch>
              <a:fillRect/>
            </a:stretch>
          </p:blipFill>
          <p:spPr bwMode="auto">
            <a:xfrm>
              <a:off x="5466080" y="4725144"/>
              <a:ext cx="1620838" cy="1620838"/>
            </a:xfrm>
            <a:prstGeom prst="rect">
              <a:avLst/>
            </a:prstGeom>
            <a:noFill/>
            <a:ln w="9525">
              <a:noFill/>
              <a:miter lim="800000"/>
              <a:headEnd/>
              <a:tailEnd/>
            </a:ln>
          </p:spPr>
        </p:pic>
        <p:pic>
          <p:nvPicPr>
            <p:cNvPr id="17" name="Picture 5" descr="wrist_pain_dyn">
              <a:extLst>
                <a:ext uri="{FF2B5EF4-FFF2-40B4-BE49-F238E27FC236}">
                  <a16:creationId xmlns:a16="http://schemas.microsoft.com/office/drawing/2014/main" id="{6EFDCB38-2504-4B10-9606-00B73E2B2051}"/>
                </a:ext>
              </a:extLst>
            </p:cNvPr>
            <p:cNvPicPr>
              <a:picLocks noChangeAspect="1" noChangeArrowheads="1"/>
            </p:cNvPicPr>
            <p:nvPr/>
          </p:nvPicPr>
          <p:blipFill>
            <a:blip r:embed="rId4" cstate="print"/>
            <a:srcRect/>
            <a:stretch>
              <a:fillRect/>
            </a:stretch>
          </p:blipFill>
          <p:spPr bwMode="auto">
            <a:xfrm>
              <a:off x="7235825" y="4724400"/>
              <a:ext cx="1620000" cy="1620000"/>
            </a:xfrm>
            <a:prstGeom prst="rect">
              <a:avLst/>
            </a:prstGeom>
            <a:noFill/>
            <a:ln w="9525">
              <a:noFill/>
              <a:miter lim="800000"/>
              <a:headEnd/>
              <a:tailEnd/>
            </a:ln>
          </p:spPr>
        </p:pic>
      </p:grpSp>
      <p:sp>
        <p:nvSpPr>
          <p:cNvPr id="18" name="投影片編號版面配置區 2">
            <a:extLst>
              <a:ext uri="{FF2B5EF4-FFF2-40B4-BE49-F238E27FC236}">
                <a16:creationId xmlns:a16="http://schemas.microsoft.com/office/drawing/2014/main" id="{A07B14B8-B007-46E1-9D1D-8569EEFE8D81}"/>
              </a:ext>
            </a:extLst>
          </p:cNvPr>
          <p:cNvSpPr>
            <a:spLocks noGrp="1"/>
          </p:cNvSpPr>
          <p:nvPr>
            <p:ph type="sldNum" sz="quarter" idx="12"/>
          </p:nvPr>
        </p:nvSpPr>
        <p:spPr>
          <a:xfrm>
            <a:off x="6753448" y="6323855"/>
            <a:ext cx="2133600" cy="365125"/>
          </a:xfrm>
        </p:spPr>
        <p:txBody>
          <a:bodyPr/>
          <a:lstStyle/>
          <a:p>
            <a:fld id="{A36E6B7E-3405-4ABC-8F0A-11CAAA034E4E}" type="slidenum">
              <a:rPr lang="zh-TW" altLang="en-US" smtClean="0"/>
              <a:pPr/>
              <a:t>26</a:t>
            </a:fld>
            <a:endParaRPr lang="zh-TW" altLang="en-US" dirty="0"/>
          </a:p>
        </p:txBody>
      </p:sp>
    </p:spTree>
    <p:extLst>
      <p:ext uri="{BB962C8B-B14F-4D97-AF65-F5344CB8AC3E}">
        <p14:creationId xmlns:p14="http://schemas.microsoft.com/office/powerpoint/2010/main" val="2747765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txBox="1">
            <a:spLocks noGrp="1"/>
          </p:cNvSpPr>
          <p:nvPr/>
        </p:nvSpPr>
        <p:spPr>
          <a:xfrm>
            <a:off x="6758880" y="6319560"/>
            <a:ext cx="2133600" cy="365125"/>
          </a:xfrm>
          <a:prstGeom prst="rect">
            <a:avLst/>
          </a:prstGeom>
          <a:noFill/>
        </p:spPr>
        <p:txBody>
          <a:bodyPr anchor="ctr"/>
          <a:lstStyle/>
          <a:p>
            <a:pPr algn="r">
              <a:defRPr/>
            </a:pPr>
            <a:fld id="{A96C6AF3-B525-4FAB-AB15-539FE560CFE6}" type="slidenum">
              <a:rPr lang="en-US" altLang="zh-TW" sz="1200">
                <a:solidFill>
                  <a:schemeClr val="tx1">
                    <a:tint val="75000"/>
                  </a:schemeClr>
                </a:solidFill>
                <a:ea typeface="標楷體" panose="03000509000000000000" pitchFamily="65" charset="-120"/>
              </a:rPr>
              <a:pPr algn="r">
                <a:defRPr/>
              </a:pPr>
              <a:t>27</a:t>
            </a:fld>
            <a:endParaRPr lang="en-US" altLang="zh-TW" sz="1200" dirty="0">
              <a:solidFill>
                <a:schemeClr val="tx1">
                  <a:tint val="75000"/>
                </a:schemeClr>
              </a:solidFill>
              <a:ea typeface="標楷體" panose="03000509000000000000" pitchFamily="65" charset="-120"/>
            </a:endParaRPr>
          </a:p>
        </p:txBody>
      </p:sp>
      <p:sp>
        <p:nvSpPr>
          <p:cNvPr id="8" name="Rectangle 2">
            <a:extLst>
              <a:ext uri="{FF2B5EF4-FFF2-40B4-BE49-F238E27FC236}">
                <a16:creationId xmlns:a16="http://schemas.microsoft.com/office/drawing/2014/main" id="{05FF8F0B-4563-463D-B998-9DA45E949E85}"/>
              </a:ext>
            </a:extLst>
          </p:cNvPr>
          <p:cNvSpPr txBox="1">
            <a:spLocks noChangeArrowheads="1"/>
          </p:cNvSpPr>
          <p:nvPr/>
        </p:nvSpPr>
        <p:spPr>
          <a:xfrm>
            <a:off x="457200" y="479578"/>
            <a:ext cx="8229600" cy="1143000"/>
          </a:xfrm>
          <a:prstGeom prst="rect">
            <a:avLst/>
          </a:prstGeom>
        </p:spPr>
        <p:txBody>
          <a:bodyPr anchor="ct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dirty="0">
                <a:latin typeface="Times New Roman" panose="02020603050405020304" pitchFamily="18" charset="0"/>
              </a:rPr>
              <a:t>Emergency preparedness cabinets</a:t>
            </a:r>
            <a:endParaRPr lang="zh-TW" altLang="en-US" sz="3200" dirty="0">
              <a:latin typeface="Times New Roman" panose="02020603050405020304" pitchFamily="18" charset="0"/>
            </a:endParaRPr>
          </a:p>
        </p:txBody>
      </p:sp>
      <p:sp>
        <p:nvSpPr>
          <p:cNvPr id="9" name="Rectangle 3">
            <a:extLst>
              <a:ext uri="{FF2B5EF4-FFF2-40B4-BE49-F238E27FC236}">
                <a16:creationId xmlns:a16="http://schemas.microsoft.com/office/drawing/2014/main" id="{EF53520D-C131-4E4F-9CBD-0A866F18C51C}"/>
              </a:ext>
            </a:extLst>
          </p:cNvPr>
          <p:cNvSpPr txBox="1">
            <a:spLocks noChangeArrowheads="1"/>
          </p:cNvSpPr>
          <p:nvPr/>
        </p:nvSpPr>
        <p:spPr>
          <a:xfrm>
            <a:off x="683568" y="1999845"/>
            <a:ext cx="7776864" cy="45259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ct val="10000"/>
              </a:spcBef>
              <a:spcAft>
                <a:spcPct val="10000"/>
              </a:spcAft>
            </a:pPr>
            <a:r>
              <a:rPr lang="en-US" altLang="zh-TW" sz="2400" dirty="0"/>
              <a:t>Appropriate protective equipment should be prepared in advance for the types of laboratory experiments, equipment and experimental materials (chemical substances, etc.):</a:t>
            </a:r>
            <a:endParaRPr lang="zh-TW" altLang="en-US" sz="2400" dirty="0"/>
          </a:p>
          <a:p>
            <a:pPr lvl="1">
              <a:spcBef>
                <a:spcPts val="0"/>
              </a:spcBef>
              <a:spcAft>
                <a:spcPct val="10000"/>
              </a:spcAft>
            </a:pPr>
            <a:r>
              <a:rPr lang="en-US" altLang="zh-TW" sz="2400" dirty="0"/>
              <a:t>Personal protective equipment</a:t>
            </a:r>
          </a:p>
          <a:p>
            <a:pPr lvl="1">
              <a:spcBef>
                <a:spcPts val="0"/>
              </a:spcBef>
              <a:spcAft>
                <a:spcPct val="10000"/>
              </a:spcAft>
            </a:pPr>
            <a:r>
              <a:rPr lang="en-US" altLang="zh-TW" sz="2400" dirty="0"/>
              <a:t>Chemical absorbent</a:t>
            </a:r>
          </a:p>
          <a:p>
            <a:pPr lvl="1">
              <a:spcBef>
                <a:spcPts val="0"/>
              </a:spcBef>
              <a:spcAft>
                <a:spcPct val="10000"/>
              </a:spcAft>
            </a:pPr>
            <a:r>
              <a:rPr lang="en-US" altLang="zh-TW" sz="2400" dirty="0"/>
              <a:t>First aid kit </a:t>
            </a:r>
          </a:p>
          <a:p>
            <a:pPr>
              <a:lnSpc>
                <a:spcPct val="110000"/>
              </a:lnSpc>
              <a:spcBef>
                <a:spcPct val="10000"/>
              </a:spcBef>
              <a:spcAft>
                <a:spcPct val="10000"/>
              </a:spcAft>
            </a:pPr>
            <a:r>
              <a:rPr lang="en-US" altLang="zh-TW" sz="2400" dirty="0"/>
              <a:t>Emergency preparedness equipment cabinet </a:t>
            </a:r>
            <a:r>
              <a:rPr lang="en-US" altLang="zh-TW" sz="2400" dirty="0">
                <a:solidFill>
                  <a:srgbClr val="FF0000"/>
                </a:solidFill>
              </a:rPr>
              <a:t>cannot be locked</a:t>
            </a:r>
          </a:p>
          <a:p>
            <a:pPr>
              <a:lnSpc>
                <a:spcPct val="110000"/>
              </a:lnSpc>
              <a:spcBef>
                <a:spcPct val="10000"/>
              </a:spcBef>
              <a:spcAft>
                <a:spcPct val="10000"/>
              </a:spcAft>
            </a:pPr>
            <a:r>
              <a:rPr lang="en-US" altLang="zh-TW" sz="2400" dirty="0"/>
              <a:t>Pay attention to the </a:t>
            </a:r>
            <a:r>
              <a:rPr lang="en-US" altLang="zh-TW" sz="2400" dirty="0">
                <a:solidFill>
                  <a:srgbClr val="FF0000"/>
                </a:solidFill>
              </a:rPr>
              <a:t>shelf life </a:t>
            </a:r>
            <a:r>
              <a:rPr lang="en-US" altLang="zh-TW" sz="2400" dirty="0"/>
              <a:t>of various equipment and protective drugs</a:t>
            </a:r>
            <a:endParaRPr lang="zh-TW" altLang="en-US" sz="2400" dirty="0"/>
          </a:p>
          <a:p>
            <a:pPr marL="0" indent="0">
              <a:lnSpc>
                <a:spcPct val="110000"/>
              </a:lnSpc>
              <a:spcBef>
                <a:spcPct val="10000"/>
              </a:spcBef>
              <a:spcAft>
                <a:spcPct val="10000"/>
              </a:spcAft>
              <a:buFont typeface="Arial" panose="020B0604020202020204" pitchFamily="34" charset="0"/>
              <a:buNone/>
            </a:pPr>
            <a:endParaRPr lang="en-US" altLang="zh-TW" sz="2400" dirty="0">
              <a:solidFill>
                <a:srgbClr val="002060"/>
              </a:solidFill>
            </a:endParaRPr>
          </a:p>
        </p:txBody>
      </p:sp>
      <p:sp>
        <p:nvSpPr>
          <p:cNvPr id="52231" name="Text Box 7"/>
          <p:cNvSpPr txBox="1">
            <a:spLocks noChangeArrowheads="1"/>
          </p:cNvSpPr>
          <p:nvPr/>
        </p:nvSpPr>
        <p:spPr bwMode="auto">
          <a:xfrm>
            <a:off x="4058579" y="6257116"/>
            <a:ext cx="4536505" cy="33855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3200">
                <a:solidFill>
                  <a:schemeClr val="tx1"/>
                </a:solidFill>
                <a:latin typeface="Times New Roman" pitchFamily="18" charset="0"/>
                <a:ea typeface="標楷體" pitchFamily="65" charset="-120"/>
              </a:defRPr>
            </a:lvl1pPr>
            <a:lvl2pPr>
              <a:defRPr sz="2800">
                <a:solidFill>
                  <a:schemeClr val="tx1"/>
                </a:solidFill>
                <a:latin typeface="Times New Roman" pitchFamily="18" charset="0"/>
                <a:ea typeface="標楷體" pitchFamily="65" charset="-120"/>
              </a:defRPr>
            </a:lvl2pPr>
            <a:lvl3pPr>
              <a:defRPr sz="2400">
                <a:solidFill>
                  <a:schemeClr val="tx1"/>
                </a:solidFill>
                <a:latin typeface="Times New Roman" pitchFamily="18" charset="0"/>
                <a:ea typeface="標楷體" pitchFamily="65" charset="-120"/>
              </a:defRPr>
            </a:lvl3pPr>
            <a:lvl4pPr>
              <a:defRPr sz="2000">
                <a:solidFill>
                  <a:schemeClr val="tx1"/>
                </a:solidFill>
                <a:latin typeface="Times New Roman" pitchFamily="18" charset="0"/>
                <a:ea typeface="標楷體" pitchFamily="65" charset="-120"/>
              </a:defRPr>
            </a:lvl4pPr>
            <a:lvl5pPr>
              <a:defRPr sz="2000">
                <a:solidFill>
                  <a:schemeClr val="tx1"/>
                </a:solidFill>
                <a:latin typeface="Times New Roman" pitchFamily="18" charset="0"/>
                <a:ea typeface="標楷體" pitchFamily="65" charset="-120"/>
              </a:defRPr>
            </a:lvl5pPr>
            <a:lvl6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6pPr>
            <a:lvl7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7pPr>
            <a:lvl8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8pPr>
            <a:lvl9pPr eaLnBrk="0" fontAlgn="base" hangingPunct="0">
              <a:spcAft>
                <a:spcPct val="0"/>
              </a:spcAft>
              <a:buFont typeface="Arial" charset="0"/>
              <a:buChar char="»"/>
              <a:defRPr sz="2000">
                <a:solidFill>
                  <a:schemeClr val="tx1"/>
                </a:solidFill>
                <a:latin typeface="Times New Roman" pitchFamily="18" charset="0"/>
                <a:ea typeface="標楷體" pitchFamily="65" charset="-120"/>
              </a:defRPr>
            </a:lvl9pPr>
          </a:lstStyle>
          <a:p>
            <a:pPr algn="ctr"/>
            <a:r>
              <a:rPr lang="en-US" altLang="zh-TW" sz="1600" dirty="0">
                <a:cs typeface="Times New Roman" panose="02020603050405020304" pitchFamily="18" charset="0"/>
              </a:rPr>
              <a:t>Occupational safety and health facilities regulations</a:t>
            </a:r>
            <a:endParaRPr lang="zh-TW" altLang="en-US" sz="1600" dirty="0">
              <a:cs typeface="Times New Roman" panose="02020603050405020304" pitchFamily="18" charset="0"/>
            </a:endParaRPr>
          </a:p>
        </p:txBody>
      </p:sp>
    </p:spTree>
    <p:extLst>
      <p:ext uri="{BB962C8B-B14F-4D97-AF65-F5344CB8AC3E}">
        <p14:creationId xmlns:p14="http://schemas.microsoft.com/office/powerpoint/2010/main" val="2796893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6758880" y="6317487"/>
            <a:ext cx="2133600" cy="365125"/>
          </a:xfrm>
        </p:spPr>
        <p:txBody>
          <a:bodyPr/>
          <a:lstStyle/>
          <a:p>
            <a:pPr>
              <a:defRPr/>
            </a:pPr>
            <a:fld id="{BFC8152C-A3C1-4C55-98E7-FD8DE59CF5DC}" type="slidenum">
              <a:rPr lang="en-US" altLang="zh-TW">
                <a:solidFill>
                  <a:prstClr val="black">
                    <a:tint val="75000"/>
                  </a:prstClr>
                </a:solidFill>
                <a:latin typeface="標楷體" panose="03000509000000000000" pitchFamily="65" charset="-120"/>
              </a:rPr>
              <a:pPr>
                <a:defRPr/>
              </a:pPr>
              <a:t>28</a:t>
            </a:fld>
            <a:endParaRPr lang="en-US" altLang="zh-TW" dirty="0">
              <a:solidFill>
                <a:prstClr val="black">
                  <a:tint val="75000"/>
                </a:prstClr>
              </a:solidFill>
              <a:latin typeface="標楷體" panose="03000509000000000000" pitchFamily="65" charset="-120"/>
            </a:endParaRPr>
          </a:p>
        </p:txBody>
      </p:sp>
      <p:pic>
        <p:nvPicPr>
          <p:cNvPr id="70662" name="Picture 5" descr="2"/>
          <p:cNvPicPr>
            <a:picLocks noChangeAspect="1" noChangeArrowheads="1"/>
          </p:cNvPicPr>
          <p:nvPr/>
        </p:nvPicPr>
        <p:blipFill>
          <a:blip r:embed="rId3" cstate="print"/>
          <a:srcRect/>
          <a:stretch>
            <a:fillRect/>
          </a:stretch>
        </p:blipFill>
        <p:spPr bwMode="auto">
          <a:xfrm>
            <a:off x="6882242" y="2120294"/>
            <a:ext cx="2205332" cy="4051276"/>
          </a:xfrm>
          <a:prstGeom prst="rect">
            <a:avLst/>
          </a:prstGeom>
          <a:noFill/>
          <a:ln w="9525">
            <a:noFill/>
            <a:miter lim="800000"/>
            <a:headEnd/>
            <a:tailEnd/>
          </a:ln>
        </p:spPr>
      </p:pic>
      <p:sp>
        <p:nvSpPr>
          <p:cNvPr id="10" name="Rectangle 2">
            <a:extLst>
              <a:ext uri="{FF2B5EF4-FFF2-40B4-BE49-F238E27FC236}">
                <a16:creationId xmlns:a16="http://schemas.microsoft.com/office/drawing/2014/main" id="{9A4B4230-B59B-4443-B2F5-D03A6C7602C2}"/>
              </a:ext>
            </a:extLst>
          </p:cNvPr>
          <p:cNvSpPr txBox="1">
            <a:spLocks noChangeArrowheads="1"/>
          </p:cNvSpPr>
          <p:nvPr/>
        </p:nvSpPr>
        <p:spPr>
          <a:xfrm>
            <a:off x="457200" y="479578"/>
            <a:ext cx="8229600" cy="1143000"/>
          </a:xfrm>
          <a:prstGeom prst="rect">
            <a:avLst/>
          </a:prstGeom>
        </p:spPr>
        <p:txBody>
          <a:bodyPr anchor="ct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dirty="0">
                <a:latin typeface="Times New Roman" panose="02020603050405020304" pitchFamily="18" charset="0"/>
              </a:rPr>
              <a:t>Emergency eyewash and shower device</a:t>
            </a:r>
            <a:endParaRPr lang="zh-TW" altLang="en-US" sz="3200" dirty="0">
              <a:latin typeface="Times New Roman" panose="02020603050405020304" pitchFamily="18" charset="0"/>
            </a:endParaRPr>
          </a:p>
        </p:txBody>
      </p:sp>
      <p:sp>
        <p:nvSpPr>
          <p:cNvPr id="11" name="Rectangle 3">
            <a:extLst>
              <a:ext uri="{FF2B5EF4-FFF2-40B4-BE49-F238E27FC236}">
                <a16:creationId xmlns:a16="http://schemas.microsoft.com/office/drawing/2014/main" id="{A87E7B74-AE1E-4CD0-BFB1-72C25E700756}"/>
              </a:ext>
            </a:extLst>
          </p:cNvPr>
          <p:cNvSpPr txBox="1">
            <a:spLocks noChangeArrowheads="1"/>
          </p:cNvSpPr>
          <p:nvPr/>
        </p:nvSpPr>
        <p:spPr>
          <a:xfrm>
            <a:off x="683567" y="1999845"/>
            <a:ext cx="6300719" cy="45259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ct val="10000"/>
              </a:spcBef>
              <a:spcAft>
                <a:spcPct val="10000"/>
              </a:spcAft>
            </a:pPr>
            <a:r>
              <a:rPr lang="en-US" altLang="zh-TW" sz="2400" dirty="0"/>
              <a:t>Need to be familiar with its </a:t>
            </a:r>
            <a:r>
              <a:rPr lang="en-US" altLang="zh-TW" sz="2400" dirty="0">
                <a:solidFill>
                  <a:srgbClr val="FF0000"/>
                </a:solidFill>
              </a:rPr>
              <a:t>location</a:t>
            </a:r>
            <a:r>
              <a:rPr lang="en-US" altLang="zh-TW" sz="2400" dirty="0"/>
              <a:t> and </a:t>
            </a:r>
            <a:r>
              <a:rPr lang="en-US" altLang="zh-TW" sz="2400" dirty="0">
                <a:solidFill>
                  <a:srgbClr val="FF0000"/>
                </a:solidFill>
              </a:rPr>
              <a:t>usage</a:t>
            </a:r>
          </a:p>
          <a:p>
            <a:pPr>
              <a:lnSpc>
                <a:spcPct val="110000"/>
              </a:lnSpc>
              <a:spcBef>
                <a:spcPct val="10000"/>
              </a:spcBef>
              <a:spcAft>
                <a:spcPct val="10000"/>
              </a:spcAft>
            </a:pPr>
            <a:r>
              <a:rPr lang="en-US" altLang="zh-TW" sz="2400" dirty="0">
                <a:solidFill>
                  <a:srgbClr val="FF0000"/>
                </a:solidFill>
              </a:rPr>
              <a:t>The main switch cannot be closed</a:t>
            </a:r>
          </a:p>
          <a:p>
            <a:pPr>
              <a:lnSpc>
                <a:spcPct val="110000"/>
              </a:lnSpc>
              <a:spcBef>
                <a:spcPct val="10000"/>
              </a:spcBef>
              <a:spcAft>
                <a:spcPct val="10000"/>
              </a:spcAft>
            </a:pPr>
            <a:r>
              <a:rPr lang="en-US" altLang="zh-TW" sz="2400" dirty="0"/>
              <a:t>No debris around</a:t>
            </a:r>
          </a:p>
          <a:p>
            <a:pPr>
              <a:lnSpc>
                <a:spcPct val="110000"/>
              </a:lnSpc>
              <a:spcBef>
                <a:spcPct val="10000"/>
              </a:spcBef>
              <a:spcAft>
                <a:spcPct val="10000"/>
              </a:spcAft>
            </a:pPr>
            <a:r>
              <a:rPr lang="en-US" altLang="zh-TW" sz="2400" dirty="0">
                <a:solidFill>
                  <a:srgbClr val="FF0000"/>
                </a:solidFill>
              </a:rPr>
              <a:t>Regular testing </a:t>
            </a:r>
            <a:r>
              <a:rPr lang="en-US" altLang="zh-TW" sz="2400" dirty="0"/>
              <a:t>is required to confirm that the function can be used normally</a:t>
            </a:r>
          </a:p>
          <a:p>
            <a:pPr>
              <a:lnSpc>
                <a:spcPct val="110000"/>
              </a:lnSpc>
              <a:spcBef>
                <a:spcPct val="10000"/>
              </a:spcBef>
              <a:spcAft>
                <a:spcPct val="10000"/>
              </a:spcAft>
            </a:pPr>
            <a:r>
              <a:rPr lang="en-US" altLang="zh-TW" sz="2400" dirty="0">
                <a:solidFill>
                  <a:srgbClr val="FF0000"/>
                </a:solidFill>
              </a:rPr>
              <a:t>Sewage collection facilities </a:t>
            </a:r>
            <a:r>
              <a:rPr lang="en-US" altLang="zh-TW" sz="2400" dirty="0"/>
              <a:t>should be provided</a:t>
            </a:r>
          </a:p>
          <a:p>
            <a:pPr>
              <a:lnSpc>
                <a:spcPct val="110000"/>
              </a:lnSpc>
              <a:spcBef>
                <a:spcPct val="10000"/>
              </a:spcBef>
              <a:spcAft>
                <a:spcPct val="10000"/>
              </a:spcAft>
            </a:pPr>
            <a:r>
              <a:rPr lang="en-US" altLang="zh-TW" sz="2400" dirty="0"/>
              <a:t>Avoid </a:t>
            </a:r>
            <a:r>
              <a:rPr lang="en-US" altLang="zh-TW" sz="2400" dirty="0">
                <a:solidFill>
                  <a:srgbClr val="FF0000"/>
                </a:solidFill>
              </a:rPr>
              <a:t>power sockets </a:t>
            </a:r>
            <a:r>
              <a:rPr lang="en-US" altLang="zh-TW" sz="2400" dirty="0"/>
              <a:t>nearby, otherwise a </a:t>
            </a:r>
            <a:r>
              <a:rPr lang="en-US" altLang="zh-TW" sz="2400" dirty="0">
                <a:solidFill>
                  <a:srgbClr val="FF0000"/>
                </a:solidFill>
              </a:rPr>
              <a:t>protective cover </a:t>
            </a:r>
            <a:r>
              <a:rPr lang="en-US" altLang="zh-TW" sz="2400" dirty="0"/>
              <a:t>should be installed</a:t>
            </a:r>
          </a:p>
          <a:p>
            <a:pPr>
              <a:lnSpc>
                <a:spcPct val="110000"/>
              </a:lnSpc>
              <a:spcBef>
                <a:spcPct val="10000"/>
              </a:spcBef>
              <a:spcAft>
                <a:spcPct val="10000"/>
              </a:spcAft>
            </a:pPr>
            <a:endParaRPr lang="en-US" altLang="zh-TW" sz="2400" dirty="0"/>
          </a:p>
          <a:p>
            <a:pPr>
              <a:lnSpc>
                <a:spcPct val="110000"/>
              </a:lnSpc>
              <a:spcBef>
                <a:spcPct val="10000"/>
              </a:spcBef>
              <a:spcAft>
                <a:spcPct val="10000"/>
              </a:spcAft>
            </a:pPr>
            <a:endParaRPr lang="en-US" altLang="zh-TW" sz="2400" dirty="0">
              <a:solidFill>
                <a:srgbClr val="002060"/>
              </a:solidFill>
            </a:endParaRPr>
          </a:p>
        </p:txBody>
      </p:sp>
      <p:sp>
        <p:nvSpPr>
          <p:cNvPr id="70664" name="Text Box 9"/>
          <p:cNvSpPr txBox="1">
            <a:spLocks noChangeArrowheads="1"/>
          </p:cNvSpPr>
          <p:nvPr/>
        </p:nvSpPr>
        <p:spPr bwMode="auto">
          <a:xfrm>
            <a:off x="1259632" y="5943343"/>
            <a:ext cx="5040560" cy="58477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US" altLang="zh-TW" sz="16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Occupational safety and health facilities regulations &amp; Specific chemical substance hazard prevention regulations </a:t>
            </a:r>
            <a:endParaRPr lang="zh-TW" altLang="en-US" sz="16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38218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20111212\Desktop\火災四要素.jpg"/>
          <p:cNvPicPr>
            <a:picLocks noChangeAspect="1" noChangeArrowheads="1"/>
          </p:cNvPicPr>
          <p:nvPr/>
        </p:nvPicPr>
        <p:blipFill>
          <a:blip r:embed="rId3" cstate="print"/>
          <a:srcRect/>
          <a:stretch>
            <a:fillRect/>
          </a:stretch>
        </p:blipFill>
        <p:spPr bwMode="auto">
          <a:xfrm>
            <a:off x="5831211" y="4149080"/>
            <a:ext cx="2664296" cy="2600588"/>
          </a:xfrm>
          <a:prstGeom prst="rect">
            <a:avLst/>
          </a:prstGeom>
          <a:noFill/>
        </p:spPr>
      </p:pic>
      <p:sp>
        <p:nvSpPr>
          <p:cNvPr id="16" name="Rectangle 3">
            <a:extLst>
              <a:ext uri="{FF2B5EF4-FFF2-40B4-BE49-F238E27FC236}">
                <a16:creationId xmlns:a16="http://schemas.microsoft.com/office/drawing/2014/main" id="{842D957E-57B9-4341-A1F1-86FE430E5D0F}"/>
              </a:ext>
            </a:extLst>
          </p:cNvPr>
          <p:cNvSpPr txBox="1">
            <a:spLocks noChangeArrowheads="1"/>
          </p:cNvSpPr>
          <p:nvPr/>
        </p:nvSpPr>
        <p:spPr>
          <a:xfrm>
            <a:off x="683568" y="1999845"/>
            <a:ext cx="7776864" cy="214923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ct val="10000"/>
              </a:spcBef>
              <a:spcAft>
                <a:spcPct val="10000"/>
              </a:spcAft>
            </a:pPr>
            <a:r>
              <a:rPr lang="en-US" altLang="zh-TW" sz="2400" dirty="0"/>
              <a:t>Fuel: Flammable substances such as wood, coal, gasoline, gas or dust reach the lower explosive limit (LEL)</a:t>
            </a:r>
            <a:endParaRPr lang="en-US" altLang="zh-TW" sz="2400" dirty="0">
              <a:solidFill>
                <a:srgbClr val="002060"/>
              </a:solidFill>
            </a:endParaRPr>
          </a:p>
          <a:p>
            <a:pPr>
              <a:lnSpc>
                <a:spcPct val="110000"/>
              </a:lnSpc>
              <a:spcBef>
                <a:spcPct val="10000"/>
              </a:spcBef>
              <a:spcAft>
                <a:spcPct val="10000"/>
              </a:spcAft>
            </a:pPr>
            <a:r>
              <a:rPr lang="en-US" altLang="zh-TW" sz="2400" dirty="0"/>
              <a:t>Oxygen: Air is the main </a:t>
            </a:r>
            <a:r>
              <a:rPr lang="en-US" altLang="zh-TW" sz="2400" dirty="0">
                <a:solidFill>
                  <a:srgbClr val="FF0000"/>
                </a:solidFill>
              </a:rPr>
              <a:t>source of oxygen</a:t>
            </a:r>
            <a:r>
              <a:rPr lang="en-US" altLang="zh-TW" sz="2400" dirty="0"/>
              <a:t>. Oxygen in oxidizing substances may also become a </a:t>
            </a:r>
            <a:r>
              <a:rPr lang="en-US" altLang="zh-TW" sz="2400" dirty="0">
                <a:solidFill>
                  <a:srgbClr val="FF0000"/>
                </a:solidFill>
              </a:rPr>
              <a:t>source of oxygen </a:t>
            </a:r>
            <a:r>
              <a:rPr lang="en-US" altLang="zh-TW" sz="2400" dirty="0"/>
              <a:t>during high temperature combustion.</a:t>
            </a:r>
          </a:p>
        </p:txBody>
      </p:sp>
      <p:sp>
        <p:nvSpPr>
          <p:cNvPr id="5" name="投影片編號版面配置區 5"/>
          <p:cNvSpPr txBox="1">
            <a:spLocks noGrp="1"/>
          </p:cNvSpPr>
          <p:nvPr/>
        </p:nvSpPr>
        <p:spPr>
          <a:xfrm>
            <a:off x="6758744" y="6325414"/>
            <a:ext cx="2133600" cy="365125"/>
          </a:xfrm>
          <a:prstGeom prst="rect">
            <a:avLst/>
          </a:prstGeom>
          <a:noFill/>
        </p:spPr>
        <p:txBody>
          <a:bodyPr anchor="ctr"/>
          <a:lstStyle/>
          <a:p>
            <a:pPr algn="r">
              <a:defRPr/>
            </a:pPr>
            <a:fld id="{1A27CE0F-F0C9-4D93-848D-EE13D6AB56A3}"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29</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15" name="Rectangle 2">
            <a:extLst>
              <a:ext uri="{FF2B5EF4-FFF2-40B4-BE49-F238E27FC236}">
                <a16:creationId xmlns:a16="http://schemas.microsoft.com/office/drawing/2014/main" id="{91377506-5ABD-4763-80B9-78A8C80F7436}"/>
              </a:ext>
            </a:extLst>
          </p:cNvPr>
          <p:cNvSpPr txBox="1">
            <a:spLocks noChangeArrowheads="1"/>
          </p:cNvSpPr>
          <p:nvPr/>
        </p:nvSpPr>
        <p:spPr>
          <a:xfrm>
            <a:off x="457200" y="479578"/>
            <a:ext cx="8229600" cy="1143000"/>
          </a:xfrm>
          <a:prstGeom prst="rect">
            <a:avLst/>
          </a:prstGeom>
        </p:spPr>
        <p:txBody>
          <a:bodyPr anchor="ct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dirty="0">
                <a:latin typeface="Times New Roman" panose="02020603050405020304" pitchFamily="18" charset="0"/>
              </a:rPr>
              <a:t>Four essential elements of fire</a:t>
            </a:r>
            <a:endParaRPr lang="zh-TW" altLang="en-US" sz="3200" dirty="0">
              <a:latin typeface="Times New Roman" panose="02020603050405020304" pitchFamily="18" charset="0"/>
            </a:endParaRPr>
          </a:p>
        </p:txBody>
      </p:sp>
    </p:spTree>
    <p:extLst>
      <p:ext uri="{BB962C8B-B14F-4D97-AF65-F5344CB8AC3E}">
        <p14:creationId xmlns:p14="http://schemas.microsoft.com/office/powerpoint/2010/main" val="78329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subTitle" idx="1"/>
          </p:nvPr>
        </p:nvSpPr>
        <p:spPr>
          <a:xfrm>
            <a:off x="323528" y="1700808"/>
            <a:ext cx="8496944" cy="4464496"/>
          </a:xfrm>
          <a:ln>
            <a:solidFill>
              <a:schemeClr val="tx1"/>
            </a:solidFill>
          </a:ln>
        </p:spPr>
        <p:txBody>
          <a:bodyPr>
            <a:normAutofit/>
          </a:bodyPr>
          <a:lstStyle/>
          <a:p>
            <a:pPr indent="631825" algn="l">
              <a:lnSpc>
                <a:spcPct val="200000"/>
              </a:lnSpc>
            </a:pPr>
            <a:r>
              <a:rPr lang="en-US" altLang="zh-TW" sz="2800" dirty="0">
                <a:solidFill>
                  <a:schemeClr val="tx1"/>
                </a:solidFill>
              </a:rPr>
              <a:t>I. Introduction</a:t>
            </a:r>
          </a:p>
          <a:p>
            <a:pPr indent="631825" algn="l">
              <a:lnSpc>
                <a:spcPct val="200000"/>
              </a:lnSpc>
            </a:pPr>
            <a:r>
              <a:rPr lang="en-US" altLang="zh-TW" sz="2800" dirty="0">
                <a:solidFill>
                  <a:schemeClr val="tx1"/>
                </a:solidFill>
              </a:rPr>
              <a:t>II. Common laboratory hazards</a:t>
            </a:r>
            <a:endParaRPr lang="zh-TW" altLang="en-US" sz="2800" dirty="0">
              <a:solidFill>
                <a:schemeClr val="tx1"/>
              </a:solidFill>
            </a:endParaRPr>
          </a:p>
          <a:p>
            <a:pPr indent="631825" algn="l">
              <a:lnSpc>
                <a:spcPct val="200000"/>
              </a:lnSpc>
            </a:pPr>
            <a:r>
              <a:rPr lang="en-US" altLang="zh-TW" sz="2800" dirty="0">
                <a:solidFill>
                  <a:schemeClr val="tx1"/>
                </a:solidFill>
              </a:rPr>
              <a:t>III. The importance of emergency response</a:t>
            </a:r>
            <a:endParaRPr lang="zh-TW" altLang="en-US" sz="2800" dirty="0">
              <a:solidFill>
                <a:schemeClr val="tx1"/>
              </a:solidFill>
            </a:endParaRPr>
          </a:p>
          <a:p>
            <a:pPr marL="1343025" indent="-711200" algn="l">
              <a:lnSpc>
                <a:spcPct val="200000"/>
              </a:lnSpc>
            </a:pPr>
            <a:r>
              <a:rPr lang="en-US" altLang="zh-TW" sz="2800" dirty="0">
                <a:solidFill>
                  <a:schemeClr val="tx1"/>
                </a:solidFill>
              </a:rPr>
              <a:t>IV. Laboratory safety and health management</a:t>
            </a:r>
          </a:p>
        </p:txBody>
      </p:sp>
      <p:sp>
        <p:nvSpPr>
          <p:cNvPr id="6148" name="Text Box 3"/>
          <p:cNvSpPr txBox="1">
            <a:spLocks noChangeArrowheads="1"/>
          </p:cNvSpPr>
          <p:nvPr/>
        </p:nvSpPr>
        <p:spPr bwMode="auto">
          <a:xfrm>
            <a:off x="2195736" y="692696"/>
            <a:ext cx="4465637" cy="584775"/>
          </a:xfrm>
          <a:prstGeom prst="rect">
            <a:avLst/>
          </a:prstGeom>
          <a:noFill/>
          <a:ln w="9525">
            <a:noFill/>
            <a:miter lim="800000"/>
            <a:headEnd/>
            <a:tailEnd/>
          </a:ln>
        </p:spPr>
        <p:txBody>
          <a:bodyPr>
            <a:spAutoFit/>
          </a:bodyPr>
          <a:lstStyle/>
          <a:p>
            <a:pPr algn="ctr">
              <a:spcBef>
                <a:spcPct val="50000"/>
              </a:spcBef>
            </a:pPr>
            <a:r>
              <a:rPr lang="en-US" altLang="zh-TW" sz="3200" b="1" dirty="0">
                <a:solidFill>
                  <a:srgbClr val="CC0000"/>
                </a:solidFill>
                <a:latin typeface="Times New Roman" panose="02020603050405020304" pitchFamily="18" charset="0"/>
                <a:ea typeface="標楷體" panose="03000509000000000000" pitchFamily="65" charset="-120"/>
                <a:cs typeface="Times New Roman" panose="02020603050405020304" pitchFamily="18" charset="0"/>
              </a:rPr>
              <a:t>Contents</a:t>
            </a:r>
            <a:endParaRPr lang="zh-TW" altLang="en-US" sz="3200" b="1" dirty="0">
              <a:solidFill>
                <a:srgbClr val="CC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a:xfrm>
            <a:off x="6758880" y="6322572"/>
            <a:ext cx="2133600" cy="365125"/>
          </a:xfrm>
        </p:spPr>
        <p:txBody>
          <a:bodyPr/>
          <a:lstStyle/>
          <a:p>
            <a:pPr>
              <a:defRPr/>
            </a:pPr>
            <a:fld id="{1E03C3D3-1EA7-4176-8EE4-372EBFEB1D1D}" type="slidenum">
              <a:rPr lang="en-US" altLang="zh-TW" smtClean="0"/>
              <a:pPr>
                <a:defRPr/>
              </a:pPr>
              <a:t>3</a:t>
            </a:fld>
            <a:endParaRPr lang="en-US" altLang="zh-TW" dirty="0"/>
          </a:p>
        </p:txBody>
      </p:sp>
    </p:spTree>
    <p:extLst>
      <p:ext uri="{BB962C8B-B14F-4D97-AF65-F5344CB8AC3E}">
        <p14:creationId xmlns:p14="http://schemas.microsoft.com/office/powerpoint/2010/main" val="2485277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20111212\Desktop\火災四要素.jpg"/>
          <p:cNvPicPr>
            <a:picLocks noChangeAspect="1" noChangeArrowheads="1"/>
          </p:cNvPicPr>
          <p:nvPr/>
        </p:nvPicPr>
        <p:blipFill>
          <a:blip r:embed="rId3" cstate="print"/>
          <a:srcRect/>
          <a:stretch>
            <a:fillRect/>
          </a:stretch>
        </p:blipFill>
        <p:spPr bwMode="auto">
          <a:xfrm>
            <a:off x="5831211" y="4149080"/>
            <a:ext cx="2664296" cy="2600588"/>
          </a:xfrm>
          <a:prstGeom prst="rect">
            <a:avLst/>
          </a:prstGeom>
          <a:noFill/>
        </p:spPr>
      </p:pic>
      <p:sp>
        <p:nvSpPr>
          <p:cNvPr id="16" name="Rectangle 3">
            <a:extLst>
              <a:ext uri="{FF2B5EF4-FFF2-40B4-BE49-F238E27FC236}">
                <a16:creationId xmlns:a16="http://schemas.microsoft.com/office/drawing/2014/main" id="{842D957E-57B9-4341-A1F1-86FE430E5D0F}"/>
              </a:ext>
            </a:extLst>
          </p:cNvPr>
          <p:cNvSpPr txBox="1">
            <a:spLocks noChangeArrowheads="1"/>
          </p:cNvSpPr>
          <p:nvPr/>
        </p:nvSpPr>
        <p:spPr>
          <a:xfrm>
            <a:off x="683568" y="1999845"/>
            <a:ext cx="7776864" cy="45259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ct val="10000"/>
              </a:spcBef>
              <a:spcAft>
                <a:spcPct val="10000"/>
              </a:spcAft>
            </a:pPr>
            <a:r>
              <a:rPr lang="en-US" altLang="zh-TW" sz="2400" dirty="0"/>
              <a:t>Heat: Fuel must have a certain amount of heat to burn. The sources of heat may be open flames, electrical </a:t>
            </a:r>
            <a:r>
              <a:rPr lang="en-US" altLang="zh-TW" sz="2400" dirty="0">
                <a:solidFill>
                  <a:srgbClr val="FF0000"/>
                </a:solidFill>
              </a:rPr>
              <a:t>sparks</a:t>
            </a:r>
            <a:r>
              <a:rPr lang="en-US" altLang="zh-TW" sz="2400" dirty="0"/>
              <a:t>, impact, friction, overheated objects, high-temperature surfaces, </a:t>
            </a:r>
            <a:r>
              <a:rPr lang="en-US" altLang="zh-TW" sz="2400" dirty="0">
                <a:solidFill>
                  <a:srgbClr val="FF0000"/>
                </a:solidFill>
              </a:rPr>
              <a:t>spontaneous combustion</a:t>
            </a:r>
            <a:r>
              <a:rPr lang="en-US" altLang="zh-TW" sz="2400" dirty="0"/>
              <a:t>.</a:t>
            </a:r>
          </a:p>
          <a:p>
            <a:pPr>
              <a:lnSpc>
                <a:spcPct val="110000"/>
              </a:lnSpc>
              <a:spcBef>
                <a:spcPct val="10000"/>
              </a:spcBef>
              <a:spcAft>
                <a:spcPct val="10000"/>
              </a:spcAft>
            </a:pPr>
            <a:r>
              <a:rPr lang="en-US" altLang="zh-TW" sz="2400" dirty="0"/>
              <a:t>Chain reaction: Chain reaction dissociate the molecules to generate unstable free radicals and makes </a:t>
            </a:r>
          </a:p>
          <a:p>
            <a:pPr marL="0" indent="0">
              <a:lnSpc>
                <a:spcPct val="110000"/>
              </a:lnSpc>
              <a:spcBef>
                <a:spcPct val="10000"/>
              </a:spcBef>
              <a:spcAft>
                <a:spcPct val="10000"/>
              </a:spcAft>
              <a:buNone/>
            </a:pPr>
            <a:r>
              <a:rPr lang="en-US" altLang="zh-TW" sz="2400" dirty="0"/>
              <a:t>     the flame keeping burning</a:t>
            </a:r>
            <a:endParaRPr lang="zh-TW" altLang="en-US" sz="2400" dirty="0"/>
          </a:p>
        </p:txBody>
      </p:sp>
      <p:sp>
        <p:nvSpPr>
          <p:cNvPr id="5" name="投影片編號版面配置區 5"/>
          <p:cNvSpPr txBox="1">
            <a:spLocks noGrp="1"/>
          </p:cNvSpPr>
          <p:nvPr/>
        </p:nvSpPr>
        <p:spPr>
          <a:xfrm>
            <a:off x="6764492" y="6322572"/>
            <a:ext cx="2133600" cy="365125"/>
          </a:xfrm>
          <a:prstGeom prst="rect">
            <a:avLst/>
          </a:prstGeom>
          <a:noFill/>
        </p:spPr>
        <p:txBody>
          <a:bodyPr anchor="ctr"/>
          <a:lstStyle/>
          <a:p>
            <a:pPr algn="r">
              <a:defRPr/>
            </a:pPr>
            <a:fld id="{1A27CE0F-F0C9-4D93-848D-EE13D6AB56A3}"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30</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15" name="Rectangle 2">
            <a:extLst>
              <a:ext uri="{FF2B5EF4-FFF2-40B4-BE49-F238E27FC236}">
                <a16:creationId xmlns:a16="http://schemas.microsoft.com/office/drawing/2014/main" id="{91377506-5ABD-4763-80B9-78A8C80F7436}"/>
              </a:ext>
            </a:extLst>
          </p:cNvPr>
          <p:cNvSpPr txBox="1">
            <a:spLocks noChangeArrowheads="1"/>
          </p:cNvSpPr>
          <p:nvPr/>
        </p:nvSpPr>
        <p:spPr>
          <a:xfrm>
            <a:off x="457200" y="479578"/>
            <a:ext cx="8229600" cy="1143000"/>
          </a:xfrm>
          <a:prstGeom prst="rect">
            <a:avLst/>
          </a:prstGeom>
        </p:spPr>
        <p:txBody>
          <a:bodyPr anchor="ct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dirty="0">
                <a:latin typeface="Times New Roman" panose="02020603050405020304" pitchFamily="18" charset="0"/>
              </a:rPr>
              <a:t>Four essential elements of fire</a:t>
            </a:r>
            <a:endParaRPr lang="zh-TW" altLang="en-US" sz="3200" dirty="0">
              <a:latin typeface="Times New Roman" panose="02020603050405020304" pitchFamily="18" charset="0"/>
            </a:endParaRPr>
          </a:p>
        </p:txBody>
      </p:sp>
    </p:spTree>
    <p:extLst>
      <p:ext uri="{BB962C8B-B14F-4D97-AF65-F5344CB8AC3E}">
        <p14:creationId xmlns:p14="http://schemas.microsoft.com/office/powerpoint/2010/main" val="2860211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842D957E-57B9-4341-A1F1-86FE430E5D0F}"/>
              </a:ext>
            </a:extLst>
          </p:cNvPr>
          <p:cNvSpPr txBox="1">
            <a:spLocks noChangeArrowheads="1"/>
          </p:cNvSpPr>
          <p:nvPr/>
        </p:nvSpPr>
        <p:spPr>
          <a:xfrm>
            <a:off x="683568" y="1999845"/>
            <a:ext cx="7776864" cy="45259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ct val="10000"/>
              </a:spcBef>
              <a:spcAft>
                <a:spcPct val="10000"/>
              </a:spcAft>
            </a:pPr>
            <a:r>
              <a:rPr lang="en-US" altLang="zh-TW" sz="2400" dirty="0"/>
              <a:t>Experimenters need to understand the characteristics of their own laboratory, assess the types of disasters and human injuries that may occur, conceive of emergency procedures and prepare related equipment and drugs.</a:t>
            </a:r>
          </a:p>
          <a:p>
            <a:pPr>
              <a:lnSpc>
                <a:spcPct val="110000"/>
              </a:lnSpc>
              <a:spcBef>
                <a:spcPct val="10000"/>
              </a:spcBef>
              <a:spcAft>
                <a:spcPct val="10000"/>
              </a:spcAft>
            </a:pPr>
            <a:r>
              <a:rPr lang="en-US" altLang="zh-TW" sz="2400" dirty="0"/>
              <a:t>Common types of laboratory hazard:</a:t>
            </a:r>
          </a:p>
          <a:p>
            <a:pPr marL="400050" lvl="1" indent="0">
              <a:lnSpc>
                <a:spcPct val="110000"/>
              </a:lnSpc>
              <a:spcBef>
                <a:spcPct val="10000"/>
              </a:spcBef>
              <a:spcAft>
                <a:spcPct val="10000"/>
              </a:spcAft>
              <a:buNone/>
            </a:pPr>
            <a:r>
              <a:rPr lang="en-US" altLang="zh-TW" sz="2400" dirty="0"/>
              <a:t>-Chemical leakage</a:t>
            </a:r>
          </a:p>
          <a:p>
            <a:pPr marL="400050" lvl="1" indent="0">
              <a:lnSpc>
                <a:spcPct val="110000"/>
              </a:lnSpc>
              <a:spcBef>
                <a:spcPct val="10000"/>
              </a:spcBef>
              <a:spcAft>
                <a:spcPct val="10000"/>
              </a:spcAft>
              <a:buNone/>
            </a:pPr>
            <a:r>
              <a:rPr lang="en-US" altLang="zh-TW" sz="2400" dirty="0"/>
              <a:t>-Combustion</a:t>
            </a:r>
            <a:endParaRPr lang="zh-TW" altLang="en-US" sz="2400" dirty="0"/>
          </a:p>
        </p:txBody>
      </p:sp>
      <p:sp>
        <p:nvSpPr>
          <p:cNvPr id="5" name="投影片編號版面配置區 5"/>
          <p:cNvSpPr txBox="1">
            <a:spLocks noGrp="1"/>
          </p:cNvSpPr>
          <p:nvPr/>
        </p:nvSpPr>
        <p:spPr>
          <a:xfrm>
            <a:off x="6758744" y="6317487"/>
            <a:ext cx="2133600" cy="365125"/>
          </a:xfrm>
          <a:prstGeom prst="rect">
            <a:avLst/>
          </a:prstGeom>
          <a:noFill/>
        </p:spPr>
        <p:txBody>
          <a:bodyPr anchor="ctr"/>
          <a:lstStyle/>
          <a:p>
            <a:pPr algn="r">
              <a:defRPr/>
            </a:pPr>
            <a:fld id="{1A27CE0F-F0C9-4D93-848D-EE13D6AB56A3}"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31</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15" name="Rectangle 2">
            <a:extLst>
              <a:ext uri="{FF2B5EF4-FFF2-40B4-BE49-F238E27FC236}">
                <a16:creationId xmlns:a16="http://schemas.microsoft.com/office/drawing/2014/main" id="{91377506-5ABD-4763-80B9-78A8C80F7436}"/>
              </a:ext>
            </a:extLst>
          </p:cNvPr>
          <p:cNvSpPr txBox="1">
            <a:spLocks noChangeArrowheads="1"/>
          </p:cNvSpPr>
          <p:nvPr/>
        </p:nvSpPr>
        <p:spPr>
          <a:xfrm>
            <a:off x="457200" y="479578"/>
            <a:ext cx="8229600" cy="1143000"/>
          </a:xfrm>
          <a:prstGeom prst="rect">
            <a:avLst/>
          </a:prstGeom>
        </p:spPr>
        <p:txBody>
          <a:bodyPr anchor="ct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dirty="0">
                <a:latin typeface="Times New Roman" panose="02020603050405020304" pitchFamily="18" charset="0"/>
              </a:rPr>
              <a:t>Laboratory hazard </a:t>
            </a:r>
            <a:endParaRPr lang="zh-TW" altLang="en-US" sz="3200" dirty="0">
              <a:latin typeface="Times New Roman" panose="02020603050405020304" pitchFamily="18" charset="0"/>
            </a:endParaRPr>
          </a:p>
        </p:txBody>
      </p:sp>
      <p:sp>
        <p:nvSpPr>
          <p:cNvPr id="8" name="AutoShape 4">
            <a:extLst>
              <a:ext uri="{FF2B5EF4-FFF2-40B4-BE49-F238E27FC236}">
                <a16:creationId xmlns:a16="http://schemas.microsoft.com/office/drawing/2014/main" id="{044A41F6-D954-4F5A-A2B1-1DF8BB5A0A09}"/>
              </a:ext>
            </a:extLst>
          </p:cNvPr>
          <p:cNvSpPr>
            <a:spLocks noChangeArrowheads="1"/>
          </p:cNvSpPr>
          <p:nvPr/>
        </p:nvSpPr>
        <p:spPr bwMode="auto">
          <a:xfrm>
            <a:off x="4499992" y="3755479"/>
            <a:ext cx="4392612" cy="2592387"/>
          </a:xfrm>
          <a:prstGeom prst="irregularSeal2">
            <a:avLst/>
          </a:prstGeom>
          <a:gradFill rotWithShape="1">
            <a:gsLst>
              <a:gs pos="0">
                <a:srgbClr val="FFFFFF"/>
              </a:gs>
              <a:gs pos="100000">
                <a:srgbClr val="FF0000"/>
              </a:gs>
            </a:gsLst>
            <a:path path="shape">
              <a:fillToRect l="50000" t="50000" r="50000" b="50000"/>
            </a:path>
          </a:gradFill>
          <a:ln w="9525">
            <a:solidFill>
              <a:schemeClr val="tx1"/>
            </a:solidFill>
            <a:miter lim="800000"/>
            <a:headEnd/>
            <a:tailEnd/>
          </a:ln>
        </p:spPr>
        <p:txBody>
          <a:bodyPr wrap="none" anchor="ctr"/>
          <a:lstStyle/>
          <a:p>
            <a:pPr algn="ctr">
              <a:lnSpc>
                <a:spcPct val="130000"/>
              </a:lnSpc>
            </a:pP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Get </a:t>
            </a:r>
            <a:b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Safety Data Sheet </a:t>
            </a:r>
            <a:b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Ready!!</a:t>
            </a:r>
          </a:p>
        </p:txBody>
      </p:sp>
    </p:spTree>
    <p:extLst>
      <p:ext uri="{BB962C8B-B14F-4D97-AF65-F5344CB8AC3E}">
        <p14:creationId xmlns:p14="http://schemas.microsoft.com/office/powerpoint/2010/main" val="25482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a:extLst>
              <a:ext uri="{FF2B5EF4-FFF2-40B4-BE49-F238E27FC236}">
                <a16:creationId xmlns:a16="http://schemas.microsoft.com/office/drawing/2014/main" id="{842D957E-57B9-4341-A1F1-86FE430E5D0F}"/>
              </a:ext>
            </a:extLst>
          </p:cNvPr>
          <p:cNvSpPr txBox="1">
            <a:spLocks noChangeArrowheads="1"/>
          </p:cNvSpPr>
          <p:nvPr/>
        </p:nvSpPr>
        <p:spPr>
          <a:xfrm>
            <a:off x="683568" y="1999845"/>
            <a:ext cx="7776864" cy="45259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ct val="10000"/>
              </a:spcBef>
              <a:spcAft>
                <a:spcPct val="10000"/>
              </a:spcAft>
            </a:pPr>
            <a:r>
              <a:rPr lang="en-US" altLang="zh-TW" sz="2400" dirty="0"/>
              <a:t>Common types of laboratory hazard to human body:</a:t>
            </a:r>
          </a:p>
          <a:p>
            <a:pPr marL="400050" lvl="1" indent="0">
              <a:lnSpc>
                <a:spcPct val="110000"/>
              </a:lnSpc>
              <a:spcBef>
                <a:spcPct val="10000"/>
              </a:spcBef>
              <a:spcAft>
                <a:spcPct val="10000"/>
              </a:spcAft>
              <a:buNone/>
            </a:pPr>
            <a:r>
              <a:rPr lang="en-US" altLang="zh-TW" sz="2400" dirty="0"/>
              <a:t>-Skin and eye contact with chemicals</a:t>
            </a:r>
          </a:p>
          <a:p>
            <a:pPr marL="400050" lvl="1" indent="0">
              <a:lnSpc>
                <a:spcPct val="110000"/>
              </a:lnSpc>
              <a:spcBef>
                <a:spcPct val="10000"/>
              </a:spcBef>
              <a:spcAft>
                <a:spcPct val="10000"/>
              </a:spcAft>
              <a:buNone/>
            </a:pPr>
            <a:r>
              <a:rPr lang="en-US" altLang="zh-TW" sz="2400" dirty="0"/>
              <a:t>-Inhalation and ingestion of chemicals</a:t>
            </a:r>
          </a:p>
          <a:p>
            <a:pPr marL="400050" lvl="1" indent="0">
              <a:lnSpc>
                <a:spcPct val="110000"/>
              </a:lnSpc>
              <a:spcBef>
                <a:spcPct val="10000"/>
              </a:spcBef>
              <a:spcAft>
                <a:spcPct val="10000"/>
              </a:spcAft>
              <a:buNone/>
            </a:pPr>
            <a:r>
              <a:rPr lang="en-US" altLang="zh-TW" sz="2400" dirty="0"/>
              <a:t>-Burns</a:t>
            </a:r>
          </a:p>
          <a:p>
            <a:pPr marL="400050" lvl="1" indent="0">
              <a:lnSpc>
                <a:spcPct val="110000"/>
              </a:lnSpc>
              <a:spcBef>
                <a:spcPct val="10000"/>
              </a:spcBef>
              <a:spcAft>
                <a:spcPct val="10000"/>
              </a:spcAft>
              <a:buNone/>
            </a:pPr>
            <a:r>
              <a:rPr lang="en-US" altLang="zh-TW" sz="2400" dirty="0"/>
              <a:t>-Frostbite</a:t>
            </a:r>
          </a:p>
          <a:p>
            <a:pPr marL="400050" lvl="1" indent="0">
              <a:lnSpc>
                <a:spcPct val="110000"/>
              </a:lnSpc>
              <a:spcBef>
                <a:spcPct val="10000"/>
              </a:spcBef>
              <a:spcAft>
                <a:spcPct val="10000"/>
              </a:spcAft>
              <a:buNone/>
            </a:pPr>
            <a:r>
              <a:rPr lang="en-US" altLang="zh-TW" sz="2400" dirty="0"/>
              <a:t>-Induction </a:t>
            </a:r>
          </a:p>
          <a:p>
            <a:pPr marL="400050" lvl="1" indent="0">
              <a:lnSpc>
                <a:spcPct val="110000"/>
              </a:lnSpc>
              <a:spcBef>
                <a:spcPct val="10000"/>
              </a:spcBef>
              <a:spcAft>
                <a:spcPct val="10000"/>
              </a:spcAft>
              <a:buNone/>
            </a:pPr>
            <a:r>
              <a:rPr lang="en-US" altLang="zh-TW" sz="2400" dirty="0"/>
              <a:t>-Cutting and stabbing</a:t>
            </a:r>
            <a:endParaRPr lang="zh-TW" altLang="en-US" sz="2400" dirty="0"/>
          </a:p>
        </p:txBody>
      </p:sp>
      <p:sp>
        <p:nvSpPr>
          <p:cNvPr id="5" name="投影片編號版面配置區 5"/>
          <p:cNvSpPr txBox="1">
            <a:spLocks noGrp="1"/>
          </p:cNvSpPr>
          <p:nvPr/>
        </p:nvSpPr>
        <p:spPr>
          <a:xfrm>
            <a:off x="6758880" y="6317487"/>
            <a:ext cx="2133600" cy="365125"/>
          </a:xfrm>
          <a:prstGeom prst="rect">
            <a:avLst/>
          </a:prstGeom>
          <a:noFill/>
        </p:spPr>
        <p:txBody>
          <a:bodyPr anchor="ctr"/>
          <a:lstStyle/>
          <a:p>
            <a:pPr algn="r">
              <a:defRPr/>
            </a:pPr>
            <a:fld id="{1A27CE0F-F0C9-4D93-848D-EE13D6AB56A3}"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32</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15" name="Rectangle 2">
            <a:extLst>
              <a:ext uri="{FF2B5EF4-FFF2-40B4-BE49-F238E27FC236}">
                <a16:creationId xmlns:a16="http://schemas.microsoft.com/office/drawing/2014/main" id="{91377506-5ABD-4763-80B9-78A8C80F7436}"/>
              </a:ext>
            </a:extLst>
          </p:cNvPr>
          <p:cNvSpPr txBox="1">
            <a:spLocks noChangeArrowheads="1"/>
          </p:cNvSpPr>
          <p:nvPr/>
        </p:nvSpPr>
        <p:spPr>
          <a:xfrm>
            <a:off x="457200" y="479578"/>
            <a:ext cx="8229600" cy="1143000"/>
          </a:xfrm>
          <a:prstGeom prst="rect">
            <a:avLst/>
          </a:prstGeom>
        </p:spPr>
        <p:txBody>
          <a:bodyPr anchor="ct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dirty="0">
                <a:latin typeface="Times New Roman" panose="02020603050405020304" pitchFamily="18" charset="0"/>
              </a:rPr>
              <a:t>Laboratory hazard (cont.)</a:t>
            </a:r>
            <a:endParaRPr lang="zh-TW" altLang="en-US" sz="3200" dirty="0">
              <a:latin typeface="Times New Roman" panose="02020603050405020304" pitchFamily="18" charset="0"/>
            </a:endParaRPr>
          </a:p>
        </p:txBody>
      </p:sp>
      <p:sp>
        <p:nvSpPr>
          <p:cNvPr id="6" name="AutoShape 4">
            <a:extLst>
              <a:ext uri="{FF2B5EF4-FFF2-40B4-BE49-F238E27FC236}">
                <a16:creationId xmlns:a16="http://schemas.microsoft.com/office/drawing/2014/main" id="{E5EDB47B-A3A7-465D-BE77-A2C504DAA3FF}"/>
              </a:ext>
            </a:extLst>
          </p:cNvPr>
          <p:cNvSpPr>
            <a:spLocks noChangeArrowheads="1"/>
          </p:cNvSpPr>
          <p:nvPr/>
        </p:nvSpPr>
        <p:spPr bwMode="auto">
          <a:xfrm>
            <a:off x="4499992" y="3755479"/>
            <a:ext cx="4392612" cy="2592387"/>
          </a:xfrm>
          <a:prstGeom prst="irregularSeal2">
            <a:avLst/>
          </a:prstGeom>
          <a:gradFill rotWithShape="1">
            <a:gsLst>
              <a:gs pos="0">
                <a:srgbClr val="FFFFFF"/>
              </a:gs>
              <a:gs pos="100000">
                <a:srgbClr val="FF0000"/>
              </a:gs>
            </a:gsLst>
            <a:path path="shape">
              <a:fillToRect l="50000" t="50000" r="50000" b="50000"/>
            </a:path>
          </a:gradFill>
          <a:ln w="9525">
            <a:solidFill>
              <a:schemeClr val="tx1"/>
            </a:solidFill>
            <a:miter lim="800000"/>
            <a:headEnd/>
            <a:tailEnd/>
          </a:ln>
        </p:spPr>
        <p:txBody>
          <a:bodyPr wrap="none" anchor="ctr"/>
          <a:lstStyle/>
          <a:p>
            <a:pPr algn="ctr">
              <a:lnSpc>
                <a:spcPct val="130000"/>
              </a:lnSpc>
            </a:pP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Get </a:t>
            </a:r>
            <a:b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Safety Data Sheet </a:t>
            </a:r>
            <a:b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Ready!!</a:t>
            </a:r>
          </a:p>
        </p:txBody>
      </p:sp>
    </p:spTree>
    <p:extLst>
      <p:ext uri="{BB962C8B-B14F-4D97-AF65-F5344CB8AC3E}">
        <p14:creationId xmlns:p14="http://schemas.microsoft.com/office/powerpoint/2010/main" val="372877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txBox="1">
            <a:spLocks noGrp="1"/>
          </p:cNvSpPr>
          <p:nvPr/>
        </p:nvSpPr>
        <p:spPr>
          <a:xfrm>
            <a:off x="6760610" y="6317487"/>
            <a:ext cx="2133600" cy="365125"/>
          </a:xfrm>
          <a:prstGeom prst="rect">
            <a:avLst/>
          </a:prstGeom>
          <a:noFill/>
        </p:spPr>
        <p:txBody>
          <a:bodyPr anchor="ctr"/>
          <a:lstStyle/>
          <a:p>
            <a:pPr algn="r">
              <a:defRPr/>
            </a:pPr>
            <a:fld id="{7CF9151B-D155-49A0-A9EF-A2630A8D1E0A}"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33</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6" name="Rectangle 2">
            <a:extLst>
              <a:ext uri="{FF2B5EF4-FFF2-40B4-BE49-F238E27FC236}">
                <a16:creationId xmlns:a16="http://schemas.microsoft.com/office/drawing/2014/main" id="{4F6A1EE6-2661-4A6C-A8C0-2821660405DD}"/>
              </a:ext>
            </a:extLst>
          </p:cNvPr>
          <p:cNvSpPr txBox="1">
            <a:spLocks noChangeArrowheads="1"/>
          </p:cNvSpPr>
          <p:nvPr/>
        </p:nvSpPr>
        <p:spPr>
          <a:xfrm>
            <a:off x="457200" y="479578"/>
            <a:ext cx="8229600" cy="1143000"/>
          </a:xfrm>
          <a:prstGeom prst="rect">
            <a:avLst/>
          </a:prstGeom>
        </p:spPr>
        <p:txBody>
          <a:bodyPr anchor="ct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dirty="0">
                <a:latin typeface="Times New Roman" panose="02020603050405020304" pitchFamily="18" charset="0"/>
              </a:rPr>
              <a:t>Chemical spill response steps</a:t>
            </a:r>
            <a:endParaRPr lang="zh-TW" altLang="en-US" sz="3200" dirty="0">
              <a:latin typeface="Times New Roman" panose="02020603050405020304" pitchFamily="18" charset="0"/>
            </a:endParaRPr>
          </a:p>
        </p:txBody>
      </p:sp>
      <p:sp>
        <p:nvSpPr>
          <p:cNvPr id="7" name="Rectangle 3">
            <a:extLst>
              <a:ext uri="{FF2B5EF4-FFF2-40B4-BE49-F238E27FC236}">
                <a16:creationId xmlns:a16="http://schemas.microsoft.com/office/drawing/2014/main" id="{C6D7C219-5EAC-4FA0-8F4A-EEF2A824D74E}"/>
              </a:ext>
            </a:extLst>
          </p:cNvPr>
          <p:cNvSpPr txBox="1">
            <a:spLocks noChangeArrowheads="1"/>
          </p:cNvSpPr>
          <p:nvPr/>
        </p:nvSpPr>
        <p:spPr>
          <a:xfrm>
            <a:off x="683568" y="1999845"/>
            <a:ext cx="7776864" cy="45259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ct val="10000"/>
              </a:spcBef>
              <a:spcAft>
                <a:spcPct val="10000"/>
              </a:spcAft>
            </a:pPr>
            <a:r>
              <a:rPr lang="en-US" altLang="zh-TW" sz="2400" dirty="0">
                <a:solidFill>
                  <a:srgbClr val="FF0000"/>
                </a:solidFill>
              </a:rPr>
              <a:t>Identify</a:t>
            </a:r>
            <a:r>
              <a:rPr lang="en-US" altLang="zh-TW" sz="2400" dirty="0"/>
              <a:t> the types and characteristics of chemicals</a:t>
            </a:r>
          </a:p>
          <a:p>
            <a:pPr>
              <a:lnSpc>
                <a:spcPct val="110000"/>
              </a:lnSpc>
              <a:spcBef>
                <a:spcPct val="10000"/>
              </a:spcBef>
              <a:spcAft>
                <a:spcPct val="10000"/>
              </a:spcAft>
            </a:pPr>
            <a:r>
              <a:rPr lang="en-US" altLang="zh-TW" sz="2400" dirty="0"/>
              <a:t>If the leakage has risk of </a:t>
            </a:r>
            <a:r>
              <a:rPr lang="en-US" altLang="zh-TW" sz="2400" dirty="0">
                <a:solidFill>
                  <a:srgbClr val="FF0000"/>
                </a:solidFill>
              </a:rPr>
              <a:t>acute poisoning </a:t>
            </a:r>
            <a:r>
              <a:rPr lang="en-US" altLang="zh-TW" sz="2400" dirty="0"/>
              <a:t>or fire explosion:</a:t>
            </a:r>
          </a:p>
          <a:p>
            <a:pPr marL="400050" lvl="1" indent="0">
              <a:lnSpc>
                <a:spcPct val="110000"/>
              </a:lnSpc>
              <a:spcBef>
                <a:spcPct val="10000"/>
              </a:spcBef>
              <a:spcAft>
                <a:spcPct val="10000"/>
              </a:spcAft>
              <a:buNone/>
            </a:pPr>
            <a:r>
              <a:rPr lang="en-US" altLang="zh-TW" sz="2400" dirty="0"/>
              <a:t>-Should evacuate immediately and seek aid</a:t>
            </a:r>
          </a:p>
          <a:p>
            <a:pPr>
              <a:lnSpc>
                <a:spcPct val="110000"/>
              </a:lnSpc>
              <a:spcBef>
                <a:spcPct val="10000"/>
              </a:spcBef>
              <a:spcAft>
                <a:spcPct val="10000"/>
              </a:spcAft>
            </a:pPr>
            <a:r>
              <a:rPr lang="en-US" altLang="zh-TW" sz="2400" dirty="0"/>
              <a:t>If the leakage does not cause an immediate danger:</a:t>
            </a:r>
          </a:p>
          <a:p>
            <a:pPr marL="400050" lvl="1" indent="0">
              <a:lnSpc>
                <a:spcPct val="110000"/>
              </a:lnSpc>
              <a:spcBef>
                <a:spcPct val="10000"/>
              </a:spcBef>
              <a:spcAft>
                <a:spcPct val="10000"/>
              </a:spcAft>
              <a:buNone/>
            </a:pPr>
            <a:r>
              <a:rPr lang="en-US" altLang="zh-TW" sz="2400" dirty="0"/>
              <a:t>-If the chemical is </a:t>
            </a:r>
            <a:r>
              <a:rPr lang="en-US" altLang="zh-TW" sz="2400" dirty="0">
                <a:solidFill>
                  <a:srgbClr val="FF0000"/>
                </a:solidFill>
              </a:rPr>
              <a:t>flammable</a:t>
            </a:r>
            <a:r>
              <a:rPr lang="en-US" altLang="zh-TW" sz="2400" dirty="0"/>
              <a:t>, immediately turn off all </a:t>
            </a:r>
            <a:r>
              <a:rPr lang="en-US" altLang="zh-TW" sz="2400" dirty="0">
                <a:solidFill>
                  <a:srgbClr val="FF0000"/>
                </a:solidFill>
              </a:rPr>
              <a:t>ignition sources </a:t>
            </a:r>
            <a:r>
              <a:rPr lang="en-US" altLang="zh-TW" sz="2400" dirty="0"/>
              <a:t>and remove high-temperature equipment</a:t>
            </a:r>
          </a:p>
          <a:p>
            <a:pPr marL="400050" lvl="1" indent="0">
              <a:lnSpc>
                <a:spcPct val="110000"/>
              </a:lnSpc>
              <a:spcBef>
                <a:spcPct val="10000"/>
              </a:spcBef>
              <a:spcAft>
                <a:spcPct val="10000"/>
              </a:spcAft>
              <a:buNone/>
            </a:pPr>
            <a:r>
              <a:rPr lang="en-US" altLang="zh-TW" sz="2400" dirty="0"/>
              <a:t>-If the leaked gas or liquid is </a:t>
            </a:r>
            <a:r>
              <a:rPr lang="en-US" altLang="zh-TW" sz="2400" dirty="0">
                <a:solidFill>
                  <a:srgbClr val="FF0000"/>
                </a:solidFill>
              </a:rPr>
              <a:t>volatile</a:t>
            </a:r>
            <a:r>
              <a:rPr lang="en-US" altLang="zh-TW" sz="2400" dirty="0"/>
              <a:t>, should </a:t>
            </a:r>
            <a:r>
              <a:rPr lang="en-US" altLang="zh-TW" sz="2400" dirty="0">
                <a:solidFill>
                  <a:srgbClr val="FF0000"/>
                </a:solidFill>
              </a:rPr>
              <a:t>open the window immediately</a:t>
            </a:r>
            <a:r>
              <a:rPr lang="en-US" altLang="zh-TW" sz="2400" dirty="0"/>
              <a:t> and </a:t>
            </a:r>
            <a:r>
              <a:rPr lang="en-US" altLang="zh-TW" sz="2400" dirty="0">
                <a:solidFill>
                  <a:srgbClr val="FF0000"/>
                </a:solidFill>
              </a:rPr>
              <a:t>notify</a:t>
            </a:r>
            <a:r>
              <a:rPr lang="en-US" altLang="zh-TW" sz="2400" dirty="0"/>
              <a:t> the person in charge of the laboratory</a:t>
            </a:r>
          </a:p>
        </p:txBody>
      </p:sp>
    </p:spTree>
    <p:extLst>
      <p:ext uri="{BB962C8B-B14F-4D97-AF65-F5344CB8AC3E}">
        <p14:creationId xmlns:p14="http://schemas.microsoft.com/office/powerpoint/2010/main" val="2768685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txBox="1">
            <a:spLocks noGrp="1"/>
          </p:cNvSpPr>
          <p:nvPr/>
        </p:nvSpPr>
        <p:spPr>
          <a:xfrm>
            <a:off x="6760610" y="6317487"/>
            <a:ext cx="2133600" cy="365125"/>
          </a:xfrm>
          <a:prstGeom prst="rect">
            <a:avLst/>
          </a:prstGeom>
          <a:noFill/>
        </p:spPr>
        <p:txBody>
          <a:bodyPr anchor="ctr"/>
          <a:lstStyle/>
          <a:p>
            <a:pPr algn="r">
              <a:defRPr/>
            </a:pPr>
            <a:fld id="{7CF9151B-D155-49A0-A9EF-A2630A8D1E0A}"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34</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6" name="Rectangle 2">
            <a:extLst>
              <a:ext uri="{FF2B5EF4-FFF2-40B4-BE49-F238E27FC236}">
                <a16:creationId xmlns:a16="http://schemas.microsoft.com/office/drawing/2014/main" id="{4F6A1EE6-2661-4A6C-A8C0-2821660405DD}"/>
              </a:ext>
            </a:extLst>
          </p:cNvPr>
          <p:cNvSpPr txBox="1">
            <a:spLocks noChangeArrowheads="1"/>
          </p:cNvSpPr>
          <p:nvPr/>
        </p:nvSpPr>
        <p:spPr>
          <a:xfrm>
            <a:off x="457200" y="479578"/>
            <a:ext cx="8229600" cy="1143000"/>
          </a:xfrm>
          <a:prstGeom prst="rect">
            <a:avLst/>
          </a:prstGeom>
        </p:spPr>
        <p:txBody>
          <a:bodyPr anchor="ct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dirty="0">
                <a:latin typeface="Times New Roman" panose="02020603050405020304" pitchFamily="18" charset="0"/>
              </a:rPr>
              <a:t>Chemical spill response steps (cont.)</a:t>
            </a:r>
            <a:endParaRPr lang="zh-TW" altLang="en-US" sz="3200" dirty="0">
              <a:latin typeface="Times New Roman" panose="02020603050405020304" pitchFamily="18" charset="0"/>
            </a:endParaRPr>
          </a:p>
        </p:txBody>
      </p:sp>
      <p:sp>
        <p:nvSpPr>
          <p:cNvPr id="7" name="Rectangle 3">
            <a:extLst>
              <a:ext uri="{FF2B5EF4-FFF2-40B4-BE49-F238E27FC236}">
                <a16:creationId xmlns:a16="http://schemas.microsoft.com/office/drawing/2014/main" id="{C6D7C219-5EAC-4FA0-8F4A-EEF2A824D74E}"/>
              </a:ext>
            </a:extLst>
          </p:cNvPr>
          <p:cNvSpPr txBox="1">
            <a:spLocks noChangeArrowheads="1"/>
          </p:cNvSpPr>
          <p:nvPr/>
        </p:nvSpPr>
        <p:spPr>
          <a:xfrm>
            <a:off x="683568" y="1999845"/>
            <a:ext cx="7776864" cy="45259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ct val="10000"/>
              </a:spcBef>
              <a:spcAft>
                <a:spcPct val="10000"/>
              </a:spcAft>
            </a:pPr>
            <a:r>
              <a:rPr lang="en-US" altLang="zh-TW" sz="2400" dirty="0"/>
              <a:t>If the leakage does not cause an immediate danger:</a:t>
            </a:r>
          </a:p>
          <a:p>
            <a:pPr marL="400050" lvl="1" indent="0">
              <a:lnSpc>
                <a:spcPct val="110000"/>
              </a:lnSpc>
              <a:spcBef>
                <a:spcPct val="10000"/>
              </a:spcBef>
              <a:spcAft>
                <a:spcPct val="10000"/>
              </a:spcAft>
              <a:buNone/>
            </a:pPr>
            <a:r>
              <a:rPr lang="en-US" altLang="zh-TW" sz="2400" dirty="0"/>
              <a:t>-Wear appropriate </a:t>
            </a:r>
            <a:r>
              <a:rPr lang="en-US" altLang="zh-TW" sz="2400" dirty="0">
                <a:solidFill>
                  <a:srgbClr val="FF0000"/>
                </a:solidFill>
              </a:rPr>
              <a:t>personal protective equipment</a:t>
            </a:r>
            <a:r>
              <a:rPr lang="en-US" altLang="zh-TW" sz="2400" dirty="0"/>
              <a:t>. Shut off the source of the leak and treat it with </a:t>
            </a:r>
            <a:r>
              <a:rPr lang="en-US" altLang="zh-TW" sz="2400" dirty="0">
                <a:solidFill>
                  <a:srgbClr val="FF0000"/>
                </a:solidFill>
              </a:rPr>
              <a:t>an appropriate absorbent or absorbent cotton</a:t>
            </a:r>
          </a:p>
          <a:p>
            <a:pPr marL="400050" lvl="1" indent="0">
              <a:lnSpc>
                <a:spcPct val="110000"/>
              </a:lnSpc>
              <a:spcBef>
                <a:spcPct val="10000"/>
              </a:spcBef>
              <a:spcAft>
                <a:spcPct val="10000"/>
              </a:spcAft>
              <a:buNone/>
            </a:pPr>
            <a:r>
              <a:rPr lang="en-US" altLang="zh-TW" sz="2400" dirty="0"/>
              <a:t>-</a:t>
            </a:r>
            <a:r>
              <a:rPr lang="en-US" altLang="zh-TW" sz="2400" dirty="0">
                <a:solidFill>
                  <a:srgbClr val="FF0000"/>
                </a:solidFill>
              </a:rPr>
              <a:t>Containers</a:t>
            </a:r>
            <a:r>
              <a:rPr lang="en-US" altLang="zh-TW" sz="2400" dirty="0"/>
              <a:t> containing contaminated items (</a:t>
            </a:r>
            <a:r>
              <a:rPr lang="en-US" altLang="zh-TW" sz="2400" dirty="0" err="1"/>
              <a:t>e.g</a:t>
            </a:r>
            <a:r>
              <a:rPr lang="en-US" altLang="zh-TW" sz="2400" dirty="0"/>
              <a:t>, used absorbent), need to consider </a:t>
            </a:r>
            <a:r>
              <a:rPr lang="en-US" altLang="zh-TW" sz="2400" dirty="0">
                <a:solidFill>
                  <a:srgbClr val="FF0000"/>
                </a:solidFill>
              </a:rPr>
              <a:t>the compatibility of materials and structural strength</a:t>
            </a:r>
            <a:endParaRPr lang="zh-TW" altLang="en-US" sz="2400" dirty="0">
              <a:solidFill>
                <a:srgbClr val="FF0000"/>
              </a:solidFill>
            </a:endParaRPr>
          </a:p>
        </p:txBody>
      </p:sp>
    </p:spTree>
    <p:extLst>
      <p:ext uri="{BB962C8B-B14F-4D97-AF65-F5344CB8AC3E}">
        <p14:creationId xmlns:p14="http://schemas.microsoft.com/office/powerpoint/2010/main" val="3857795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a:extLst>
              <a:ext uri="{FF2B5EF4-FFF2-40B4-BE49-F238E27FC236}">
                <a16:creationId xmlns:a16="http://schemas.microsoft.com/office/drawing/2014/main" id="{F3162935-A0E3-4873-A1F7-4D10F9634CD9}"/>
              </a:ext>
            </a:extLst>
          </p:cNvPr>
          <p:cNvSpPr txBox="1">
            <a:spLocks noGrp="1"/>
          </p:cNvSpPr>
          <p:nvPr/>
        </p:nvSpPr>
        <p:spPr>
          <a:xfrm>
            <a:off x="6760610" y="6317487"/>
            <a:ext cx="2133600" cy="365125"/>
          </a:xfrm>
          <a:prstGeom prst="rect">
            <a:avLst/>
          </a:prstGeom>
          <a:noFill/>
        </p:spPr>
        <p:txBody>
          <a:bodyPr anchor="ctr"/>
          <a:lstStyle/>
          <a:p>
            <a:pPr algn="r">
              <a:defRPr/>
            </a:pPr>
            <a:fld id="{7CF9151B-D155-49A0-A9EF-A2630A8D1E0A}"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35</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8" name="Rectangle 2">
            <a:extLst>
              <a:ext uri="{FF2B5EF4-FFF2-40B4-BE49-F238E27FC236}">
                <a16:creationId xmlns:a16="http://schemas.microsoft.com/office/drawing/2014/main" id="{4EE4C080-3307-4AD6-AA41-46EBC5CAB99D}"/>
              </a:ext>
            </a:extLst>
          </p:cNvPr>
          <p:cNvSpPr txBox="1">
            <a:spLocks noChangeArrowheads="1"/>
          </p:cNvSpPr>
          <p:nvPr/>
        </p:nvSpPr>
        <p:spPr>
          <a:xfrm>
            <a:off x="457200" y="479578"/>
            <a:ext cx="8229600" cy="1143000"/>
          </a:xfrm>
          <a:prstGeom prst="rect">
            <a:avLst/>
          </a:prstGeom>
        </p:spPr>
        <p:txBody>
          <a:bodyPr anchor="ct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dirty="0">
                <a:latin typeface="Times New Roman" panose="02020603050405020304" pitchFamily="18" charset="0"/>
              </a:rPr>
              <a:t>Fire response steps</a:t>
            </a:r>
            <a:endParaRPr lang="zh-TW" altLang="en-US" sz="3200" dirty="0">
              <a:latin typeface="Times New Roman" panose="02020603050405020304" pitchFamily="18" charset="0"/>
            </a:endParaRPr>
          </a:p>
        </p:txBody>
      </p:sp>
      <p:sp>
        <p:nvSpPr>
          <p:cNvPr id="9" name="Rectangle 3">
            <a:extLst>
              <a:ext uri="{FF2B5EF4-FFF2-40B4-BE49-F238E27FC236}">
                <a16:creationId xmlns:a16="http://schemas.microsoft.com/office/drawing/2014/main" id="{A6EE930D-1B5D-4D79-9B09-6BD2AF93C5C8}"/>
              </a:ext>
            </a:extLst>
          </p:cNvPr>
          <p:cNvSpPr txBox="1">
            <a:spLocks noChangeArrowheads="1"/>
          </p:cNvSpPr>
          <p:nvPr/>
        </p:nvSpPr>
        <p:spPr>
          <a:xfrm>
            <a:off x="683568" y="1999845"/>
            <a:ext cx="7776864" cy="45259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ct val="10000"/>
              </a:spcBef>
              <a:spcAft>
                <a:spcPct val="10000"/>
              </a:spcAft>
            </a:pPr>
            <a:r>
              <a:rPr lang="en-US" altLang="zh-TW" sz="2400" dirty="0"/>
              <a:t>If the fire is too large, you should </a:t>
            </a:r>
            <a:r>
              <a:rPr lang="en-US" altLang="zh-TW" sz="2400" dirty="0">
                <a:solidFill>
                  <a:srgbClr val="FF0000"/>
                </a:solidFill>
              </a:rPr>
              <a:t>evacuate immediately</a:t>
            </a:r>
            <a:r>
              <a:rPr lang="en-US" altLang="zh-TW" sz="2400" dirty="0"/>
              <a:t>, </a:t>
            </a:r>
            <a:r>
              <a:rPr lang="en-US" altLang="zh-TW" sz="2400" dirty="0">
                <a:solidFill>
                  <a:srgbClr val="FF0000"/>
                </a:solidFill>
              </a:rPr>
              <a:t>turn off the main power supply</a:t>
            </a:r>
            <a:r>
              <a:rPr lang="en-US" altLang="zh-TW" sz="2400" dirty="0"/>
              <a:t>, implement the emergency notification procedure, and notify the fire brigade to request assistance to extinguish the fire</a:t>
            </a:r>
          </a:p>
          <a:p>
            <a:pPr>
              <a:lnSpc>
                <a:spcPct val="110000"/>
              </a:lnSpc>
              <a:spcBef>
                <a:spcPct val="10000"/>
              </a:spcBef>
              <a:spcAft>
                <a:spcPct val="10000"/>
              </a:spcAft>
            </a:pPr>
            <a:endParaRPr lang="en-US" altLang="zh-TW" sz="2400" dirty="0"/>
          </a:p>
          <a:p>
            <a:pPr>
              <a:lnSpc>
                <a:spcPct val="110000"/>
              </a:lnSpc>
              <a:spcBef>
                <a:spcPct val="10000"/>
              </a:spcBef>
              <a:spcAft>
                <a:spcPct val="10000"/>
              </a:spcAft>
            </a:pPr>
            <a:r>
              <a:rPr lang="en-US" altLang="zh-TW" sz="2400" dirty="0">
                <a:solidFill>
                  <a:srgbClr val="FF0000"/>
                </a:solidFill>
              </a:rPr>
              <a:t>If the fire has not expanded</a:t>
            </a:r>
            <a:r>
              <a:rPr lang="en-US" altLang="zh-TW" sz="2400" dirty="0"/>
              <a:t>, </a:t>
            </a:r>
            <a:r>
              <a:rPr lang="en-US" altLang="zh-TW" sz="2400" dirty="0">
                <a:solidFill>
                  <a:srgbClr val="FF0000"/>
                </a:solidFill>
              </a:rPr>
              <a:t>immediately turn off </a:t>
            </a:r>
            <a:r>
              <a:rPr lang="en-US" altLang="zh-TW" sz="2400" dirty="0"/>
              <a:t>the on-site </a:t>
            </a:r>
            <a:r>
              <a:rPr lang="en-US" altLang="zh-TW" sz="2400" dirty="0">
                <a:solidFill>
                  <a:srgbClr val="FF0000"/>
                </a:solidFill>
              </a:rPr>
              <a:t>combustible gas container switch and power supply</a:t>
            </a:r>
            <a:r>
              <a:rPr lang="en-US" altLang="zh-TW" sz="2400" dirty="0"/>
              <a:t>, and remove the flammable materials and chemicals around as soon as possible</a:t>
            </a:r>
          </a:p>
          <a:p>
            <a:pPr>
              <a:lnSpc>
                <a:spcPct val="110000"/>
              </a:lnSpc>
              <a:spcBef>
                <a:spcPct val="10000"/>
              </a:spcBef>
              <a:spcAft>
                <a:spcPct val="10000"/>
              </a:spcAft>
            </a:pPr>
            <a:endParaRPr lang="zh-TW" altLang="en-US" sz="2000" dirty="0"/>
          </a:p>
        </p:txBody>
      </p:sp>
    </p:spTree>
    <p:extLst>
      <p:ext uri="{BB962C8B-B14F-4D97-AF65-F5344CB8AC3E}">
        <p14:creationId xmlns:p14="http://schemas.microsoft.com/office/powerpoint/2010/main" val="942857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a:extLst>
              <a:ext uri="{FF2B5EF4-FFF2-40B4-BE49-F238E27FC236}">
                <a16:creationId xmlns:a16="http://schemas.microsoft.com/office/drawing/2014/main" id="{F3162935-A0E3-4873-A1F7-4D10F9634CD9}"/>
              </a:ext>
            </a:extLst>
          </p:cNvPr>
          <p:cNvSpPr txBox="1">
            <a:spLocks noGrp="1"/>
          </p:cNvSpPr>
          <p:nvPr/>
        </p:nvSpPr>
        <p:spPr>
          <a:xfrm>
            <a:off x="6760610" y="6317487"/>
            <a:ext cx="2133600" cy="365125"/>
          </a:xfrm>
          <a:prstGeom prst="rect">
            <a:avLst/>
          </a:prstGeom>
          <a:noFill/>
        </p:spPr>
        <p:txBody>
          <a:bodyPr anchor="ctr"/>
          <a:lstStyle/>
          <a:p>
            <a:pPr algn="r">
              <a:defRPr/>
            </a:pPr>
            <a:fld id="{7CF9151B-D155-49A0-A9EF-A2630A8D1E0A}"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36</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8" name="Rectangle 2">
            <a:extLst>
              <a:ext uri="{FF2B5EF4-FFF2-40B4-BE49-F238E27FC236}">
                <a16:creationId xmlns:a16="http://schemas.microsoft.com/office/drawing/2014/main" id="{4EE4C080-3307-4AD6-AA41-46EBC5CAB99D}"/>
              </a:ext>
            </a:extLst>
          </p:cNvPr>
          <p:cNvSpPr txBox="1">
            <a:spLocks noChangeArrowheads="1"/>
          </p:cNvSpPr>
          <p:nvPr/>
        </p:nvSpPr>
        <p:spPr>
          <a:xfrm>
            <a:off x="457200" y="479578"/>
            <a:ext cx="8229600" cy="1143000"/>
          </a:xfrm>
          <a:prstGeom prst="rect">
            <a:avLst/>
          </a:prstGeom>
        </p:spPr>
        <p:txBody>
          <a:bodyPr anchor="ct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dirty="0">
                <a:latin typeface="Times New Roman" panose="02020603050405020304" pitchFamily="18" charset="0"/>
              </a:rPr>
              <a:t>Fire response steps(cont.)</a:t>
            </a:r>
            <a:endParaRPr lang="zh-TW" altLang="en-US" sz="3200" dirty="0">
              <a:latin typeface="Times New Roman" panose="02020603050405020304" pitchFamily="18" charset="0"/>
            </a:endParaRPr>
          </a:p>
        </p:txBody>
      </p:sp>
      <p:sp>
        <p:nvSpPr>
          <p:cNvPr id="9" name="Rectangle 3">
            <a:extLst>
              <a:ext uri="{FF2B5EF4-FFF2-40B4-BE49-F238E27FC236}">
                <a16:creationId xmlns:a16="http://schemas.microsoft.com/office/drawing/2014/main" id="{A6EE930D-1B5D-4D79-9B09-6BD2AF93C5C8}"/>
              </a:ext>
            </a:extLst>
          </p:cNvPr>
          <p:cNvSpPr txBox="1">
            <a:spLocks noChangeArrowheads="1"/>
          </p:cNvSpPr>
          <p:nvPr/>
        </p:nvSpPr>
        <p:spPr>
          <a:xfrm>
            <a:off x="683568" y="1999845"/>
            <a:ext cx="7776864" cy="45259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ct val="10000"/>
              </a:spcBef>
              <a:spcAft>
                <a:spcPct val="10000"/>
              </a:spcAft>
            </a:pPr>
            <a:r>
              <a:rPr lang="en-US" altLang="zh-TW" sz="2400" dirty="0">
                <a:solidFill>
                  <a:srgbClr val="FF0000"/>
                </a:solidFill>
              </a:rPr>
              <a:t>Confirm the type of fire </a:t>
            </a:r>
            <a:r>
              <a:rPr lang="en-US" altLang="zh-TW" sz="2400" dirty="0"/>
              <a:t>and select the appropriate fire extinguisher or fire blanket to extinguish the fire</a:t>
            </a:r>
          </a:p>
          <a:p>
            <a:pPr>
              <a:lnSpc>
                <a:spcPct val="110000"/>
              </a:lnSpc>
              <a:spcBef>
                <a:spcPct val="10000"/>
              </a:spcBef>
              <a:spcAft>
                <a:spcPct val="10000"/>
              </a:spcAft>
            </a:pPr>
            <a:endParaRPr lang="en-US" altLang="zh-TW" sz="2400" dirty="0"/>
          </a:p>
          <a:p>
            <a:pPr>
              <a:lnSpc>
                <a:spcPct val="110000"/>
              </a:lnSpc>
              <a:spcBef>
                <a:spcPct val="10000"/>
              </a:spcBef>
              <a:spcAft>
                <a:spcPct val="10000"/>
              </a:spcAft>
            </a:pPr>
            <a:r>
              <a:rPr lang="en-US" altLang="zh-TW" sz="2400" dirty="0"/>
              <a:t>If the fire is caused by chemical leakage, try to prevent or reduce the spillage if the personnel can access it</a:t>
            </a:r>
          </a:p>
          <a:p>
            <a:pPr>
              <a:lnSpc>
                <a:spcPct val="110000"/>
              </a:lnSpc>
              <a:spcBef>
                <a:spcPct val="10000"/>
              </a:spcBef>
              <a:spcAft>
                <a:spcPct val="10000"/>
              </a:spcAft>
            </a:pPr>
            <a:endParaRPr lang="en-US" altLang="zh-TW" sz="2400" dirty="0"/>
          </a:p>
          <a:p>
            <a:pPr>
              <a:lnSpc>
                <a:spcPct val="110000"/>
              </a:lnSpc>
              <a:spcBef>
                <a:spcPct val="10000"/>
              </a:spcBef>
              <a:spcAft>
                <a:spcPct val="10000"/>
              </a:spcAft>
            </a:pPr>
            <a:r>
              <a:rPr lang="en-US" altLang="zh-TW" sz="2400" dirty="0">
                <a:solidFill>
                  <a:srgbClr val="FF0000"/>
                </a:solidFill>
              </a:rPr>
              <a:t>Notify</a:t>
            </a:r>
            <a:r>
              <a:rPr lang="en-US" altLang="zh-TW" sz="2400" dirty="0"/>
              <a:t> the person in charge of the laboratory and relevant units in the school</a:t>
            </a:r>
          </a:p>
          <a:p>
            <a:pPr>
              <a:lnSpc>
                <a:spcPct val="110000"/>
              </a:lnSpc>
              <a:spcBef>
                <a:spcPct val="10000"/>
              </a:spcBef>
              <a:spcAft>
                <a:spcPct val="10000"/>
              </a:spcAft>
            </a:pPr>
            <a:endParaRPr lang="zh-TW" altLang="en-US" sz="2000" dirty="0"/>
          </a:p>
        </p:txBody>
      </p:sp>
    </p:spTree>
    <p:extLst>
      <p:ext uri="{BB962C8B-B14F-4D97-AF65-F5344CB8AC3E}">
        <p14:creationId xmlns:p14="http://schemas.microsoft.com/office/powerpoint/2010/main" val="3798251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a:extLst>
              <a:ext uri="{FF2B5EF4-FFF2-40B4-BE49-F238E27FC236}">
                <a16:creationId xmlns:a16="http://schemas.microsoft.com/office/drawing/2014/main" id="{F3162935-A0E3-4873-A1F7-4D10F9634CD9}"/>
              </a:ext>
            </a:extLst>
          </p:cNvPr>
          <p:cNvSpPr txBox="1">
            <a:spLocks noGrp="1"/>
          </p:cNvSpPr>
          <p:nvPr/>
        </p:nvSpPr>
        <p:spPr>
          <a:xfrm>
            <a:off x="6760610" y="6317487"/>
            <a:ext cx="2133600" cy="365125"/>
          </a:xfrm>
          <a:prstGeom prst="rect">
            <a:avLst/>
          </a:prstGeom>
          <a:noFill/>
        </p:spPr>
        <p:txBody>
          <a:bodyPr anchor="ctr"/>
          <a:lstStyle/>
          <a:p>
            <a:pPr algn="r">
              <a:defRPr/>
            </a:pPr>
            <a:fld id="{7CF9151B-D155-49A0-A9EF-A2630A8D1E0A}"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37</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8" name="Rectangle 2">
            <a:extLst>
              <a:ext uri="{FF2B5EF4-FFF2-40B4-BE49-F238E27FC236}">
                <a16:creationId xmlns:a16="http://schemas.microsoft.com/office/drawing/2014/main" id="{4EE4C080-3307-4AD6-AA41-46EBC5CAB99D}"/>
              </a:ext>
            </a:extLst>
          </p:cNvPr>
          <p:cNvSpPr txBox="1">
            <a:spLocks noChangeArrowheads="1"/>
          </p:cNvSpPr>
          <p:nvPr/>
        </p:nvSpPr>
        <p:spPr>
          <a:xfrm>
            <a:off x="457200" y="479578"/>
            <a:ext cx="8229600" cy="1143000"/>
          </a:xfrm>
          <a:prstGeom prst="rect">
            <a:avLst/>
          </a:prstGeom>
        </p:spPr>
        <p:txBody>
          <a:bodyPr anchor="ct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dirty="0">
                <a:latin typeface="Times New Roman" panose="02020603050405020304" pitchFamily="18" charset="0"/>
              </a:rPr>
              <a:t>First aid for exposure to infectious substances</a:t>
            </a:r>
            <a:endParaRPr lang="zh-TW" altLang="en-US" sz="3200" dirty="0">
              <a:latin typeface="Times New Roman" panose="02020603050405020304" pitchFamily="18" charset="0"/>
            </a:endParaRPr>
          </a:p>
        </p:txBody>
      </p:sp>
      <p:sp>
        <p:nvSpPr>
          <p:cNvPr id="9" name="Rectangle 3">
            <a:extLst>
              <a:ext uri="{FF2B5EF4-FFF2-40B4-BE49-F238E27FC236}">
                <a16:creationId xmlns:a16="http://schemas.microsoft.com/office/drawing/2014/main" id="{A6EE930D-1B5D-4D79-9B09-6BD2AF93C5C8}"/>
              </a:ext>
            </a:extLst>
          </p:cNvPr>
          <p:cNvSpPr txBox="1">
            <a:spLocks noChangeArrowheads="1"/>
          </p:cNvSpPr>
          <p:nvPr/>
        </p:nvSpPr>
        <p:spPr>
          <a:xfrm>
            <a:off x="683568" y="1999845"/>
            <a:ext cx="7776864" cy="45259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ct val="10000"/>
              </a:spcBef>
              <a:spcAft>
                <a:spcPct val="10000"/>
              </a:spcAft>
            </a:pPr>
            <a:r>
              <a:rPr lang="en-US" altLang="zh-TW" sz="2400" dirty="0"/>
              <a:t>Situation:</a:t>
            </a:r>
          </a:p>
          <a:p>
            <a:pPr marL="400050" lvl="1" indent="0">
              <a:lnSpc>
                <a:spcPct val="110000"/>
              </a:lnSpc>
              <a:spcBef>
                <a:spcPct val="10000"/>
              </a:spcBef>
              <a:spcAft>
                <a:spcPct val="10000"/>
              </a:spcAft>
              <a:buNone/>
            </a:pPr>
            <a:r>
              <a:rPr lang="en-US" altLang="zh-TW" sz="2400" dirty="0"/>
              <a:t>-Injures by needles or knives contaminated with infectious fluids</a:t>
            </a:r>
          </a:p>
          <a:p>
            <a:pPr marL="400050" lvl="1" indent="0">
              <a:lnSpc>
                <a:spcPct val="110000"/>
              </a:lnSpc>
              <a:spcBef>
                <a:spcPct val="10000"/>
              </a:spcBef>
              <a:spcAft>
                <a:spcPct val="10000"/>
              </a:spcAft>
              <a:buNone/>
            </a:pPr>
            <a:r>
              <a:rPr lang="en-US" altLang="zh-TW" sz="2400" dirty="0"/>
              <a:t>-Infectious fluids contact mucous membranes or incomplete skin, or intact skin but for a long time</a:t>
            </a:r>
          </a:p>
          <a:p>
            <a:pPr marL="400050" lvl="1" indent="0">
              <a:lnSpc>
                <a:spcPct val="110000"/>
              </a:lnSpc>
              <a:spcBef>
                <a:spcPct val="10000"/>
              </a:spcBef>
              <a:spcAft>
                <a:spcPct val="10000"/>
              </a:spcAft>
              <a:buNone/>
            </a:pPr>
            <a:r>
              <a:rPr lang="en-US" altLang="zh-TW" sz="2400" dirty="0"/>
              <a:t>-Bacterial and viral laboratory animal bites and scratches</a:t>
            </a:r>
          </a:p>
          <a:p>
            <a:pPr>
              <a:lnSpc>
                <a:spcPct val="110000"/>
              </a:lnSpc>
              <a:spcBef>
                <a:spcPct val="10000"/>
              </a:spcBef>
              <a:spcAft>
                <a:spcPct val="10000"/>
              </a:spcAft>
            </a:pPr>
            <a:r>
              <a:rPr lang="en-US" altLang="zh-TW" sz="2400" dirty="0"/>
              <a:t>Before the experiment, the potential hazards should be evaluated based on the biological materials and experimental procedures, and preventive measures and first aid treatment procedures</a:t>
            </a:r>
          </a:p>
          <a:p>
            <a:pPr>
              <a:lnSpc>
                <a:spcPct val="110000"/>
              </a:lnSpc>
              <a:spcBef>
                <a:spcPct val="10000"/>
              </a:spcBef>
              <a:spcAft>
                <a:spcPct val="10000"/>
              </a:spcAft>
            </a:pPr>
            <a:endParaRPr lang="zh-TW" altLang="en-US" sz="2000" dirty="0"/>
          </a:p>
        </p:txBody>
      </p:sp>
      <p:pic>
        <p:nvPicPr>
          <p:cNvPr id="5" name="Picture 4" descr="MC900389914[1]">
            <a:extLst>
              <a:ext uri="{FF2B5EF4-FFF2-40B4-BE49-F238E27FC236}">
                <a16:creationId xmlns:a16="http://schemas.microsoft.com/office/drawing/2014/main" id="{D86A5056-26B5-4D4A-9444-8DC350F666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3855" y="2780928"/>
            <a:ext cx="1233904" cy="1467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684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a:extLst>
              <a:ext uri="{FF2B5EF4-FFF2-40B4-BE49-F238E27FC236}">
                <a16:creationId xmlns:a16="http://schemas.microsoft.com/office/drawing/2014/main" id="{F3162935-A0E3-4873-A1F7-4D10F9634CD9}"/>
              </a:ext>
            </a:extLst>
          </p:cNvPr>
          <p:cNvSpPr txBox="1">
            <a:spLocks noGrp="1"/>
          </p:cNvSpPr>
          <p:nvPr/>
        </p:nvSpPr>
        <p:spPr>
          <a:xfrm>
            <a:off x="6760610" y="6317487"/>
            <a:ext cx="2133600" cy="365125"/>
          </a:xfrm>
          <a:prstGeom prst="rect">
            <a:avLst/>
          </a:prstGeom>
          <a:noFill/>
        </p:spPr>
        <p:txBody>
          <a:bodyPr anchor="ctr"/>
          <a:lstStyle/>
          <a:p>
            <a:pPr algn="r">
              <a:defRPr/>
            </a:pPr>
            <a:fld id="{7CF9151B-D155-49A0-A9EF-A2630A8D1E0A}" type="slidenum">
              <a:rPr lang="en-US" altLang="zh-TW" sz="1200">
                <a:solidFill>
                  <a:schemeClr val="tx1">
                    <a:tint val="75000"/>
                  </a:schemeClr>
                </a:solidFill>
                <a:latin typeface="標楷體" panose="03000509000000000000" pitchFamily="65" charset="-120"/>
                <a:ea typeface="標楷體" panose="03000509000000000000" pitchFamily="65" charset="-120"/>
              </a:rPr>
              <a:pPr algn="r">
                <a:defRPr/>
              </a:pPr>
              <a:t>38</a:t>
            </a:fld>
            <a:endParaRPr lang="en-US" altLang="zh-TW" sz="1200" dirty="0">
              <a:solidFill>
                <a:schemeClr val="tx1">
                  <a:tint val="75000"/>
                </a:schemeClr>
              </a:solidFill>
              <a:latin typeface="標楷體" panose="03000509000000000000" pitchFamily="65" charset="-120"/>
              <a:ea typeface="標楷體" panose="03000509000000000000" pitchFamily="65" charset="-120"/>
            </a:endParaRPr>
          </a:p>
        </p:txBody>
      </p:sp>
      <p:sp>
        <p:nvSpPr>
          <p:cNvPr id="8" name="Rectangle 2">
            <a:extLst>
              <a:ext uri="{FF2B5EF4-FFF2-40B4-BE49-F238E27FC236}">
                <a16:creationId xmlns:a16="http://schemas.microsoft.com/office/drawing/2014/main" id="{4EE4C080-3307-4AD6-AA41-46EBC5CAB99D}"/>
              </a:ext>
            </a:extLst>
          </p:cNvPr>
          <p:cNvSpPr txBox="1">
            <a:spLocks noChangeArrowheads="1"/>
          </p:cNvSpPr>
          <p:nvPr/>
        </p:nvSpPr>
        <p:spPr>
          <a:xfrm>
            <a:off x="457200" y="479578"/>
            <a:ext cx="8229600" cy="1143000"/>
          </a:xfrm>
          <a:prstGeom prst="rect">
            <a:avLst/>
          </a:prstGeom>
        </p:spPr>
        <p:txBody>
          <a:bodyPr anchor="ct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dirty="0">
                <a:latin typeface="Times New Roman" panose="02020603050405020304" pitchFamily="18" charset="0"/>
              </a:rPr>
              <a:t>First aid for exposure to infectious substances</a:t>
            </a:r>
            <a:endParaRPr lang="zh-TW" altLang="en-US" sz="3200" dirty="0">
              <a:latin typeface="Times New Roman" panose="02020603050405020304" pitchFamily="18" charset="0"/>
            </a:endParaRPr>
          </a:p>
        </p:txBody>
      </p:sp>
      <p:sp>
        <p:nvSpPr>
          <p:cNvPr id="9" name="Rectangle 3">
            <a:extLst>
              <a:ext uri="{FF2B5EF4-FFF2-40B4-BE49-F238E27FC236}">
                <a16:creationId xmlns:a16="http://schemas.microsoft.com/office/drawing/2014/main" id="{A6EE930D-1B5D-4D79-9B09-6BD2AF93C5C8}"/>
              </a:ext>
            </a:extLst>
          </p:cNvPr>
          <p:cNvSpPr txBox="1">
            <a:spLocks noChangeArrowheads="1"/>
          </p:cNvSpPr>
          <p:nvPr/>
        </p:nvSpPr>
        <p:spPr>
          <a:xfrm>
            <a:off x="683568" y="1999845"/>
            <a:ext cx="7776864" cy="45259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ct val="10000"/>
              </a:spcBef>
              <a:spcAft>
                <a:spcPct val="10000"/>
              </a:spcAft>
            </a:pPr>
            <a:r>
              <a:rPr lang="en-US" altLang="zh-TW" sz="2400" dirty="0"/>
              <a:t>Treatment:</a:t>
            </a:r>
          </a:p>
          <a:p>
            <a:pPr marL="400050" lvl="1" indent="0">
              <a:lnSpc>
                <a:spcPct val="110000"/>
              </a:lnSpc>
              <a:spcBef>
                <a:spcPct val="10000"/>
              </a:spcBef>
              <a:spcAft>
                <a:spcPct val="10000"/>
              </a:spcAft>
              <a:buNone/>
            </a:pPr>
            <a:r>
              <a:rPr lang="en-US" altLang="zh-TW" sz="2400" dirty="0"/>
              <a:t>-Squeeze the wound blood from the proximal end to the distal end</a:t>
            </a:r>
          </a:p>
          <a:p>
            <a:pPr marL="400050" lvl="1" indent="0">
              <a:lnSpc>
                <a:spcPct val="110000"/>
              </a:lnSpc>
              <a:spcBef>
                <a:spcPct val="10000"/>
              </a:spcBef>
              <a:spcAft>
                <a:spcPct val="10000"/>
              </a:spcAft>
              <a:buNone/>
            </a:pPr>
            <a:r>
              <a:rPr lang="en-US" altLang="zh-TW" sz="2400" dirty="0"/>
              <a:t>-Clean the wound or contact area</a:t>
            </a:r>
          </a:p>
          <a:p>
            <a:pPr marL="400050" lvl="1" indent="0">
              <a:lnSpc>
                <a:spcPct val="110000"/>
              </a:lnSpc>
              <a:spcBef>
                <a:spcPct val="10000"/>
              </a:spcBef>
              <a:spcAft>
                <a:spcPct val="10000"/>
              </a:spcAft>
              <a:buNone/>
            </a:pPr>
            <a:r>
              <a:rPr lang="en-US" altLang="zh-TW" sz="2400" dirty="0"/>
              <a:t>-Notify the laboratory manager and follow-up treatment according to the first aid procedure</a:t>
            </a:r>
          </a:p>
          <a:p>
            <a:pPr>
              <a:lnSpc>
                <a:spcPct val="110000"/>
              </a:lnSpc>
              <a:spcBef>
                <a:spcPct val="10000"/>
              </a:spcBef>
              <a:spcAft>
                <a:spcPct val="10000"/>
              </a:spcAft>
            </a:pPr>
            <a:endParaRPr lang="zh-TW" altLang="en-US" sz="2000" dirty="0"/>
          </a:p>
        </p:txBody>
      </p:sp>
      <p:pic>
        <p:nvPicPr>
          <p:cNvPr id="5" name="Picture 4" descr="MC900389914[1]">
            <a:extLst>
              <a:ext uri="{FF2B5EF4-FFF2-40B4-BE49-F238E27FC236}">
                <a16:creationId xmlns:a16="http://schemas.microsoft.com/office/drawing/2014/main" id="{3602A1B1-387E-415E-AE45-139C72F0C1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300" y="3573016"/>
            <a:ext cx="15367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414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4">
            <a:extLst>
              <a:ext uri="{FF2B5EF4-FFF2-40B4-BE49-F238E27FC236}">
                <a16:creationId xmlns:a16="http://schemas.microsoft.com/office/drawing/2014/main" id="{2183614D-3FC8-4D24-8C0B-AB7074340F82}"/>
              </a:ext>
            </a:extLst>
          </p:cNvPr>
          <p:cNvSpPr>
            <a:spLocks noGrp="1"/>
          </p:cNvSpPr>
          <p:nvPr>
            <p:ph type="title"/>
          </p:nvPr>
        </p:nvSpPr>
        <p:spPr>
          <a:xfrm>
            <a:off x="714400" y="786150"/>
            <a:ext cx="7715200" cy="1143000"/>
          </a:xfrm>
        </p:spPr>
        <p:txBody>
          <a:bodyPr/>
          <a:lstStyle/>
          <a:p>
            <a:r>
              <a:rPr lang="en-US" altLang="zh-TW" sz="3200" dirty="0">
                <a:latin typeface="Times New Roman" panose="02020603050405020304" pitchFamily="18" charset="0"/>
              </a:rPr>
              <a:t>Identification, evaluation, and control of laboratory hazards</a:t>
            </a:r>
            <a:endParaRPr lang="zh-TW" altLang="en-US" sz="3200" b="1" dirty="0">
              <a:latin typeface="Times New Roman" panose="02020603050405020304" pitchFamily="18" charset="0"/>
            </a:endParaRPr>
          </a:p>
        </p:txBody>
      </p:sp>
      <p:sp>
        <p:nvSpPr>
          <p:cNvPr id="10" name="Rectangle 5">
            <a:extLst>
              <a:ext uri="{FF2B5EF4-FFF2-40B4-BE49-F238E27FC236}">
                <a16:creationId xmlns:a16="http://schemas.microsoft.com/office/drawing/2014/main" id="{84255F6F-9878-4D90-9A86-7FCBB2460C7F}"/>
              </a:ext>
            </a:extLst>
          </p:cNvPr>
          <p:cNvSpPr txBox="1">
            <a:spLocks/>
          </p:cNvSpPr>
          <p:nvPr/>
        </p:nvSpPr>
        <p:spPr>
          <a:xfrm>
            <a:off x="611560" y="1998785"/>
            <a:ext cx="8075240" cy="44210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dirty="0"/>
              <a:t>Identify, evaluate, and control laboratory hazards and set up emergency response procedure, to prevent disasters and minimize damages once disaster occurs. </a:t>
            </a:r>
            <a:endParaRPr lang="zh-TW" altLang="zh-TW" sz="2400" dirty="0"/>
          </a:p>
          <a:p>
            <a:pPr lvl="1"/>
            <a:r>
              <a:rPr lang="en-US" altLang="zh-TW" sz="2400" dirty="0"/>
              <a:t>Peruse and abide by laboratory </a:t>
            </a:r>
            <a:r>
              <a:rPr lang="en-US" altLang="zh-TW" sz="2400" b="1" u="sng" dirty="0"/>
              <a:t>safety and Health work rules</a:t>
            </a:r>
            <a:r>
              <a:rPr lang="en-US" altLang="zh-TW" sz="2400" dirty="0"/>
              <a:t>. </a:t>
            </a:r>
            <a:endParaRPr lang="zh-TW" altLang="zh-TW" sz="2400" dirty="0"/>
          </a:p>
          <a:p>
            <a:pPr lvl="1"/>
            <a:r>
              <a:rPr lang="en-US" altLang="zh-TW" sz="2400" dirty="0"/>
              <a:t>Understand features of hazards related </a:t>
            </a:r>
            <a:r>
              <a:rPr lang="en-US" altLang="zh-TW" sz="2400" b="1" u="sng" dirty="0"/>
              <a:t>to raw materials </a:t>
            </a:r>
            <a:r>
              <a:rPr lang="en-US" altLang="zh-TW" sz="2400" dirty="0"/>
              <a:t>in use, </a:t>
            </a:r>
            <a:r>
              <a:rPr lang="en-US" altLang="zh-TW" sz="2400" b="1" u="sng" dirty="0"/>
              <a:t>machinery equipment</a:t>
            </a:r>
            <a:r>
              <a:rPr lang="en-US" altLang="zh-TW" sz="2400" dirty="0"/>
              <a:t>, </a:t>
            </a:r>
            <a:r>
              <a:rPr lang="en-US" altLang="zh-TW" sz="2400" b="1" u="sng" dirty="0"/>
              <a:t>procedures</a:t>
            </a:r>
            <a:r>
              <a:rPr lang="en-US" altLang="zh-TW" sz="2400" dirty="0"/>
              <a:t>, and </a:t>
            </a:r>
            <a:r>
              <a:rPr lang="en-US" altLang="zh-TW" sz="2400" b="1" u="sng" dirty="0"/>
              <a:t>environment of laboratory</a:t>
            </a:r>
            <a:r>
              <a:rPr lang="en-US" altLang="zh-TW" sz="2400" dirty="0"/>
              <a:t>, evaluate their safety and health risks, and adopt proper hazard control measures. </a:t>
            </a:r>
            <a:endParaRPr lang="zh-TW" altLang="zh-TW" sz="2400" dirty="0"/>
          </a:p>
        </p:txBody>
      </p:sp>
      <p:sp>
        <p:nvSpPr>
          <p:cNvPr id="11" name="投影片編號版面配置區 2">
            <a:extLst>
              <a:ext uri="{FF2B5EF4-FFF2-40B4-BE49-F238E27FC236}">
                <a16:creationId xmlns:a16="http://schemas.microsoft.com/office/drawing/2014/main" id="{6347A7D9-5047-4371-8186-1E2C4619FC02}"/>
              </a:ext>
            </a:extLst>
          </p:cNvPr>
          <p:cNvSpPr>
            <a:spLocks noGrp="1"/>
          </p:cNvSpPr>
          <p:nvPr>
            <p:ph type="sldNum" sz="quarter" idx="12"/>
          </p:nvPr>
        </p:nvSpPr>
        <p:spPr>
          <a:xfrm>
            <a:off x="6758880" y="6318670"/>
            <a:ext cx="2133600" cy="365125"/>
          </a:xfrm>
        </p:spPr>
        <p:txBody>
          <a:bodyPr/>
          <a:lstStyle/>
          <a:p>
            <a:fld id="{A36E6B7E-3405-4ABC-8F0A-11CAAA034E4E}" type="slidenum">
              <a:rPr lang="zh-TW" altLang="en-US" smtClean="0"/>
              <a:pPr/>
              <a:t>39</a:t>
            </a:fld>
            <a:endParaRPr lang="zh-TW" altLang="en-US" dirty="0"/>
          </a:p>
        </p:txBody>
      </p:sp>
    </p:spTree>
    <p:extLst>
      <p:ext uri="{BB962C8B-B14F-4D97-AF65-F5344CB8AC3E}">
        <p14:creationId xmlns:p14="http://schemas.microsoft.com/office/powerpoint/2010/main" val="3793157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a:xfrm>
            <a:off x="685800" y="2132856"/>
            <a:ext cx="7772400" cy="1362075"/>
          </a:xfrm>
        </p:spPr>
        <p:txBody>
          <a:bodyPr/>
          <a:lstStyle/>
          <a:p>
            <a:pPr algn="ctr"/>
            <a:r>
              <a:rPr lang="en-US" altLang="zh-TW" sz="3200" cap="none" dirty="0">
                <a:ln w="0"/>
                <a:effectLst>
                  <a:outerShdw blurRad="38100" dist="19050" dir="2700000" algn="tl" rotWithShape="0">
                    <a:schemeClr val="dk1">
                      <a:alpha val="40000"/>
                    </a:schemeClr>
                  </a:outerShdw>
                </a:effectLst>
                <a:latin typeface="Times New Roman" panose="02020603050405020304" pitchFamily="18" charset="0"/>
              </a:rPr>
              <a:t>I. Introduction</a:t>
            </a:r>
          </a:p>
        </p:txBody>
      </p:sp>
      <p:sp>
        <p:nvSpPr>
          <p:cNvPr id="4" name="投影片編號版面配置區 5"/>
          <p:cNvSpPr>
            <a:spLocks noGrp="1"/>
          </p:cNvSpPr>
          <p:nvPr>
            <p:ph type="sldNum" sz="quarter" idx="12"/>
          </p:nvPr>
        </p:nvSpPr>
        <p:spPr>
          <a:xfrm>
            <a:off x="6772078" y="6322572"/>
            <a:ext cx="2133600" cy="365125"/>
          </a:xfrm>
        </p:spPr>
        <p:txBody>
          <a:bodyPr/>
          <a:lstStyle/>
          <a:p>
            <a:pPr>
              <a:defRPr/>
            </a:pPr>
            <a:fld id="{7BADAE3C-A909-4E1B-A79E-540C6DA733C3}" type="slidenum">
              <a:rPr lang="en-US" altLang="zh-TW"/>
              <a:pPr>
                <a:defRPr/>
              </a:pPr>
              <a:t>4</a:t>
            </a:fld>
            <a:endParaRPr lang="en-US" altLang="zh-TW" dirty="0"/>
          </a:p>
        </p:txBody>
      </p:sp>
    </p:spTree>
    <p:extLst>
      <p:ext uri="{BB962C8B-B14F-4D97-AF65-F5344CB8AC3E}">
        <p14:creationId xmlns:p14="http://schemas.microsoft.com/office/powerpoint/2010/main" val="704198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4">
            <a:extLst>
              <a:ext uri="{FF2B5EF4-FFF2-40B4-BE49-F238E27FC236}">
                <a16:creationId xmlns:a16="http://schemas.microsoft.com/office/drawing/2014/main" id="{CA8B597D-9C7A-45E2-91B9-E4618A47FF84}"/>
              </a:ext>
            </a:extLst>
          </p:cNvPr>
          <p:cNvSpPr>
            <a:spLocks noGrp="1"/>
          </p:cNvSpPr>
          <p:nvPr>
            <p:ph type="title"/>
          </p:nvPr>
        </p:nvSpPr>
        <p:spPr>
          <a:xfrm>
            <a:off x="714400" y="764704"/>
            <a:ext cx="7715200" cy="1143000"/>
          </a:xfrm>
        </p:spPr>
        <p:txBody>
          <a:bodyPr/>
          <a:lstStyle/>
          <a:p>
            <a:r>
              <a:rPr lang="en-US" altLang="zh-TW" sz="3200" dirty="0">
                <a:latin typeface="Times New Roman" panose="02020603050405020304" pitchFamily="18" charset="0"/>
              </a:rPr>
              <a:t>Identification, evaluation, and control of laboratory hazards (cont.)</a:t>
            </a:r>
            <a:endParaRPr lang="zh-TW" altLang="en-US" sz="3200" b="1" dirty="0">
              <a:latin typeface="Times New Roman" panose="02020603050405020304" pitchFamily="18" charset="0"/>
            </a:endParaRPr>
          </a:p>
        </p:txBody>
      </p:sp>
      <p:sp>
        <p:nvSpPr>
          <p:cNvPr id="10" name="Rectangle 5">
            <a:extLst>
              <a:ext uri="{FF2B5EF4-FFF2-40B4-BE49-F238E27FC236}">
                <a16:creationId xmlns:a16="http://schemas.microsoft.com/office/drawing/2014/main" id="{8E8368D6-A57F-4D74-8DD5-80A82D7A91F1}"/>
              </a:ext>
            </a:extLst>
          </p:cNvPr>
          <p:cNvSpPr txBox="1">
            <a:spLocks/>
          </p:cNvSpPr>
          <p:nvPr/>
        </p:nvSpPr>
        <p:spPr>
          <a:xfrm>
            <a:off x="708392" y="2006307"/>
            <a:ext cx="7741528" cy="36549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altLang="zh-TW" sz="2400"/>
              <a:t>Evaluate possible types of disasters according to laboratory features, set up emergency response procedure, prepare necessary response and first-aid equipment, and conduct drill on emergency response procedure.</a:t>
            </a:r>
            <a:endParaRPr lang="zh-TW" altLang="zh-TW" sz="2400"/>
          </a:p>
          <a:p>
            <a:r>
              <a:rPr lang="en-US" altLang="zh-TW" sz="2400"/>
              <a:t>Hazard prevention measures vary significantly among different types of laboratories, with common notices and measures listed below as reference</a:t>
            </a:r>
            <a:endParaRPr lang="en-US" altLang="zh-TW" sz="2400" dirty="0"/>
          </a:p>
        </p:txBody>
      </p:sp>
      <p:sp>
        <p:nvSpPr>
          <p:cNvPr id="11" name="投影片編號版面配置區 2">
            <a:extLst>
              <a:ext uri="{FF2B5EF4-FFF2-40B4-BE49-F238E27FC236}">
                <a16:creationId xmlns:a16="http://schemas.microsoft.com/office/drawing/2014/main" id="{D9AA02E5-E47C-4419-86BA-011C73426F0A}"/>
              </a:ext>
            </a:extLst>
          </p:cNvPr>
          <p:cNvSpPr>
            <a:spLocks noGrp="1"/>
          </p:cNvSpPr>
          <p:nvPr>
            <p:ph type="sldNum" sz="quarter" idx="12"/>
          </p:nvPr>
        </p:nvSpPr>
        <p:spPr>
          <a:xfrm>
            <a:off x="6758744" y="6319480"/>
            <a:ext cx="2133600" cy="365125"/>
          </a:xfrm>
        </p:spPr>
        <p:txBody>
          <a:bodyPr/>
          <a:lstStyle/>
          <a:p>
            <a:fld id="{A36E6B7E-3405-4ABC-8F0A-11CAAA034E4E}" type="slidenum">
              <a:rPr lang="zh-TW" altLang="en-US" smtClean="0"/>
              <a:pPr/>
              <a:t>40</a:t>
            </a:fld>
            <a:endParaRPr lang="zh-TW" altLang="en-US" dirty="0"/>
          </a:p>
        </p:txBody>
      </p:sp>
    </p:spTree>
    <p:extLst>
      <p:ext uri="{BB962C8B-B14F-4D97-AF65-F5344CB8AC3E}">
        <p14:creationId xmlns:p14="http://schemas.microsoft.com/office/powerpoint/2010/main" val="1387100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4">
            <a:extLst>
              <a:ext uri="{FF2B5EF4-FFF2-40B4-BE49-F238E27FC236}">
                <a16:creationId xmlns:a16="http://schemas.microsoft.com/office/drawing/2014/main" id="{CA8B597D-9C7A-45E2-91B9-E4618A47FF84}"/>
              </a:ext>
            </a:extLst>
          </p:cNvPr>
          <p:cNvSpPr>
            <a:spLocks noGrp="1"/>
          </p:cNvSpPr>
          <p:nvPr>
            <p:ph type="title"/>
          </p:nvPr>
        </p:nvSpPr>
        <p:spPr>
          <a:xfrm>
            <a:off x="714400" y="764704"/>
            <a:ext cx="7715200" cy="1143000"/>
          </a:xfrm>
        </p:spPr>
        <p:txBody>
          <a:bodyPr/>
          <a:lstStyle/>
          <a:p>
            <a:r>
              <a:rPr lang="en-US" altLang="zh-TW" sz="3200" dirty="0">
                <a:latin typeface="Times New Roman" panose="02020603050405020304" pitchFamily="18" charset="0"/>
              </a:rPr>
              <a:t>Laboratory safety and health work rules</a:t>
            </a:r>
            <a:endParaRPr lang="zh-TW" altLang="en-US" sz="3200" b="1" dirty="0">
              <a:latin typeface="Times New Roman" panose="02020603050405020304" pitchFamily="18" charset="0"/>
            </a:endParaRPr>
          </a:p>
        </p:txBody>
      </p:sp>
      <p:sp>
        <p:nvSpPr>
          <p:cNvPr id="10" name="Rectangle 5">
            <a:extLst>
              <a:ext uri="{FF2B5EF4-FFF2-40B4-BE49-F238E27FC236}">
                <a16:creationId xmlns:a16="http://schemas.microsoft.com/office/drawing/2014/main" id="{8E8368D6-A57F-4D74-8DD5-80A82D7A91F1}"/>
              </a:ext>
            </a:extLst>
          </p:cNvPr>
          <p:cNvSpPr txBox="1">
            <a:spLocks/>
          </p:cNvSpPr>
          <p:nvPr/>
        </p:nvSpPr>
        <p:spPr>
          <a:xfrm>
            <a:off x="708392" y="2006307"/>
            <a:ext cx="7741528" cy="36549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dirty="0"/>
              <a:t>According to the characteristics and content of each laboratory</a:t>
            </a:r>
          </a:p>
          <a:p>
            <a:r>
              <a:rPr lang="en-US" altLang="zh-TW" sz="2400" dirty="0"/>
              <a:t>Laboratory personnel must read the content thoroughly and follow it</a:t>
            </a:r>
          </a:p>
          <a:p>
            <a:r>
              <a:rPr lang="en-US" altLang="zh-TW" sz="2400" dirty="0"/>
              <a:t>Since the type and content of school experiments often change over time, if you find that the content of the code is no longer necessary, please cooperate with laboratory management personnel to revise the content of the rules</a:t>
            </a:r>
          </a:p>
        </p:txBody>
      </p:sp>
      <p:sp>
        <p:nvSpPr>
          <p:cNvPr id="11" name="投影片編號版面配置區 2">
            <a:extLst>
              <a:ext uri="{FF2B5EF4-FFF2-40B4-BE49-F238E27FC236}">
                <a16:creationId xmlns:a16="http://schemas.microsoft.com/office/drawing/2014/main" id="{D9AA02E5-E47C-4419-86BA-011C73426F0A}"/>
              </a:ext>
            </a:extLst>
          </p:cNvPr>
          <p:cNvSpPr>
            <a:spLocks noGrp="1"/>
          </p:cNvSpPr>
          <p:nvPr>
            <p:ph type="sldNum" sz="quarter" idx="12"/>
          </p:nvPr>
        </p:nvSpPr>
        <p:spPr>
          <a:xfrm>
            <a:off x="6758744" y="6319480"/>
            <a:ext cx="2133600" cy="365125"/>
          </a:xfrm>
        </p:spPr>
        <p:txBody>
          <a:bodyPr/>
          <a:lstStyle/>
          <a:p>
            <a:fld id="{A36E6B7E-3405-4ABC-8F0A-11CAAA034E4E}" type="slidenum">
              <a:rPr lang="zh-TW" altLang="en-US" smtClean="0"/>
              <a:pPr/>
              <a:t>41</a:t>
            </a:fld>
            <a:endParaRPr lang="zh-TW" altLang="en-US" dirty="0"/>
          </a:p>
        </p:txBody>
      </p:sp>
      <p:sp>
        <p:nvSpPr>
          <p:cNvPr id="5" name="Text Box 9">
            <a:extLst>
              <a:ext uri="{FF2B5EF4-FFF2-40B4-BE49-F238E27FC236}">
                <a16:creationId xmlns:a16="http://schemas.microsoft.com/office/drawing/2014/main" id="{B6A59B80-1C3A-446F-8679-2534ECBF9516}"/>
              </a:ext>
            </a:extLst>
          </p:cNvPr>
          <p:cNvSpPr txBox="1">
            <a:spLocks noChangeArrowheads="1"/>
          </p:cNvSpPr>
          <p:nvPr/>
        </p:nvSpPr>
        <p:spPr bwMode="auto">
          <a:xfrm>
            <a:off x="1259632" y="5943343"/>
            <a:ext cx="5256584" cy="58477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US" altLang="zh-TW" sz="16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Occupational safety and health facilities regulations &amp; </a:t>
            </a:r>
            <a:r>
              <a:rPr lang="en-US" altLang="zh-TW" sz="1600" dirty="0">
                <a:latin typeface="Times New Roman" panose="02020603050405020304" pitchFamily="18" charset="0"/>
                <a:cs typeface="Times New Roman" panose="02020603050405020304" pitchFamily="18" charset="0"/>
              </a:rPr>
              <a:t>Enforcement Rules of the Occupational Safety and Health Act </a:t>
            </a:r>
            <a:endParaRPr lang="zh-TW" altLang="en-US" sz="16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445627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88AE870F-2ADD-4EF2-A975-869328BD4BB3}"/>
              </a:ext>
            </a:extLst>
          </p:cNvPr>
          <p:cNvSpPr>
            <a:spLocks noGrp="1"/>
          </p:cNvSpPr>
          <p:nvPr>
            <p:ph type="title"/>
          </p:nvPr>
        </p:nvSpPr>
        <p:spPr>
          <a:xfrm>
            <a:off x="716280" y="548680"/>
            <a:ext cx="7715200" cy="1143000"/>
          </a:xfrm>
        </p:spPr>
        <p:txBody>
          <a:bodyPr/>
          <a:lstStyle/>
          <a:p>
            <a:r>
              <a:rPr lang="en-US" altLang="zh-TW" sz="3200" dirty="0">
                <a:latin typeface="Times New Roman" panose="02020603050405020304" pitchFamily="18" charset="0"/>
              </a:rPr>
              <a:t>Hazardous chemicals</a:t>
            </a:r>
            <a:endParaRPr lang="zh-TW" altLang="en-US" sz="3200" b="1" u="sng" dirty="0">
              <a:latin typeface="Times New Roman" panose="02020603050405020304" pitchFamily="18" charset="0"/>
            </a:endParaRPr>
          </a:p>
        </p:txBody>
      </p:sp>
      <p:sp>
        <p:nvSpPr>
          <p:cNvPr id="10" name="內容版面配置區 2">
            <a:extLst>
              <a:ext uri="{FF2B5EF4-FFF2-40B4-BE49-F238E27FC236}">
                <a16:creationId xmlns:a16="http://schemas.microsoft.com/office/drawing/2014/main" id="{64BA06CC-F840-4073-BA04-6FB5B4B64906}"/>
              </a:ext>
            </a:extLst>
          </p:cNvPr>
          <p:cNvSpPr>
            <a:spLocks noGrp="1"/>
          </p:cNvSpPr>
          <p:nvPr>
            <p:ph idx="1"/>
          </p:nvPr>
        </p:nvSpPr>
        <p:spPr>
          <a:xfrm>
            <a:off x="714400" y="2006599"/>
            <a:ext cx="7715200" cy="4525963"/>
          </a:xfrm>
        </p:spPr>
        <p:txBody>
          <a:bodyPr>
            <a:normAutofit/>
          </a:bodyPr>
          <a:lstStyle/>
          <a:p>
            <a:r>
              <a:rPr lang="en-US" altLang="zh-TW" sz="2400" dirty="0"/>
              <a:t>Hazardous matters (chemicals)</a:t>
            </a:r>
            <a:endParaRPr lang="zh-TW" altLang="zh-TW" sz="2400" dirty="0"/>
          </a:p>
          <a:p>
            <a:pPr lvl="1"/>
            <a:r>
              <a:rPr lang="en-US" altLang="zh-TW" sz="2400" dirty="0"/>
              <a:t>Understand hazard features, level of danger and hazard, transmission channel, and grades and kinds of related preventive equipment. </a:t>
            </a:r>
            <a:endParaRPr lang="zh-TW" altLang="zh-TW" sz="2400" dirty="0"/>
          </a:p>
          <a:p>
            <a:pPr marL="1257300" lvl="2" indent="-457200"/>
            <a:r>
              <a:rPr lang="en-US" altLang="zh-TW" dirty="0"/>
              <a:t>Information source: specifications on container and safety data sheet. </a:t>
            </a:r>
          </a:p>
          <a:p>
            <a:pPr lvl="1"/>
            <a:r>
              <a:rPr lang="en-US" altLang="zh-TW" sz="2400" dirty="0"/>
              <a:t>Assure conformance and environment and equipment to requirements and adopt correct experimental procedure.</a:t>
            </a:r>
            <a:endParaRPr lang="zh-TW" altLang="zh-TW" sz="2400" dirty="0"/>
          </a:p>
        </p:txBody>
      </p:sp>
      <p:sp>
        <p:nvSpPr>
          <p:cNvPr id="11" name="投影片編號版面配置區 2">
            <a:extLst>
              <a:ext uri="{FF2B5EF4-FFF2-40B4-BE49-F238E27FC236}">
                <a16:creationId xmlns:a16="http://schemas.microsoft.com/office/drawing/2014/main" id="{DC8628C4-EA99-46C1-B8B6-9452A63B71F6}"/>
              </a:ext>
            </a:extLst>
          </p:cNvPr>
          <p:cNvSpPr>
            <a:spLocks noGrp="1"/>
          </p:cNvSpPr>
          <p:nvPr>
            <p:ph type="sldNum" sz="quarter" idx="12"/>
          </p:nvPr>
        </p:nvSpPr>
        <p:spPr>
          <a:xfrm>
            <a:off x="6752560" y="6317957"/>
            <a:ext cx="2133600" cy="365125"/>
          </a:xfrm>
        </p:spPr>
        <p:txBody>
          <a:bodyPr/>
          <a:lstStyle/>
          <a:p>
            <a:fld id="{A36E6B7E-3405-4ABC-8F0A-11CAAA034E4E}" type="slidenum">
              <a:rPr lang="zh-TW" altLang="en-US" smtClean="0"/>
              <a:pPr/>
              <a:t>42</a:t>
            </a:fld>
            <a:endParaRPr lang="zh-TW" altLang="en-US" dirty="0"/>
          </a:p>
        </p:txBody>
      </p:sp>
    </p:spTree>
    <p:extLst>
      <p:ext uri="{BB962C8B-B14F-4D97-AF65-F5344CB8AC3E}">
        <p14:creationId xmlns:p14="http://schemas.microsoft.com/office/powerpoint/2010/main" val="31621930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E21BDD73-41A9-4CB6-996D-44C91DA6FAAF}"/>
              </a:ext>
            </a:extLst>
          </p:cNvPr>
          <p:cNvSpPr txBox="1">
            <a:spLocks noChangeArrowheads="1"/>
          </p:cNvSpPr>
          <p:nvPr/>
        </p:nvSpPr>
        <p:spPr>
          <a:xfrm>
            <a:off x="457200" y="521949"/>
            <a:ext cx="8229600"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Storage of chemicals </a:t>
            </a:r>
            <a:endParaRPr lang="zh-TW" altLang="en-US" sz="3200" dirty="0">
              <a:latin typeface="Times New Roman" panose="02020603050405020304" pitchFamily="18" charset="0"/>
            </a:endParaRPr>
          </a:p>
        </p:txBody>
      </p:sp>
      <p:sp>
        <p:nvSpPr>
          <p:cNvPr id="14" name="Rectangle 3">
            <a:extLst>
              <a:ext uri="{FF2B5EF4-FFF2-40B4-BE49-F238E27FC236}">
                <a16:creationId xmlns:a16="http://schemas.microsoft.com/office/drawing/2014/main" id="{5A2B4A93-48C4-4697-BAA2-38EA62E6FBFD}"/>
              </a:ext>
            </a:extLst>
          </p:cNvPr>
          <p:cNvSpPr txBox="1">
            <a:spLocks noChangeArrowheads="1"/>
          </p:cNvSpPr>
          <p:nvPr/>
        </p:nvSpPr>
        <p:spPr>
          <a:xfrm>
            <a:off x="250825" y="1484313"/>
            <a:ext cx="5497275" cy="41769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a:t>Hazardous matters should be deposited according to their features (</a:t>
            </a:r>
            <a:r>
              <a:rPr lang="en-US" altLang="zh-TW" sz="2400">
                <a:solidFill>
                  <a:srgbClr val="FF0000"/>
                </a:solidFill>
              </a:rPr>
              <a:t>volatility</a:t>
            </a:r>
            <a:r>
              <a:rPr lang="en-US" altLang="zh-TW" sz="2400"/>
              <a:t>, </a:t>
            </a:r>
            <a:r>
              <a:rPr lang="en-US" altLang="zh-TW" sz="2400">
                <a:solidFill>
                  <a:srgbClr val="FF0000"/>
                </a:solidFill>
              </a:rPr>
              <a:t>inflammability</a:t>
            </a:r>
            <a:r>
              <a:rPr lang="en-US" altLang="zh-TW" sz="2400"/>
              <a:t>, and </a:t>
            </a:r>
            <a:r>
              <a:rPr lang="en-US" altLang="zh-TW" sz="2400">
                <a:solidFill>
                  <a:srgbClr val="FF0000"/>
                </a:solidFill>
              </a:rPr>
              <a:t>compatibility</a:t>
            </a:r>
            <a:r>
              <a:rPr lang="en-US" altLang="zh-TW" sz="2400"/>
              <a:t>).</a:t>
            </a:r>
            <a:endParaRPr lang="zh-TW" altLang="zh-TW" sz="2400"/>
          </a:p>
          <a:p>
            <a:r>
              <a:rPr lang="en-US" altLang="zh-TW" sz="2400"/>
              <a:t>Exhaust facilities of place for deposit of hazardous matters should be checked and maintained regularly. </a:t>
            </a:r>
            <a:endParaRPr lang="zh-TW" altLang="zh-TW" sz="2400"/>
          </a:p>
          <a:p>
            <a:r>
              <a:rPr lang="en-US" altLang="zh-TW" sz="2400"/>
              <a:t>Place with deposit of massive volatile and inflammable liquid should be furnished with </a:t>
            </a:r>
            <a:r>
              <a:rPr lang="en-US" altLang="zh-TW" sz="2400">
                <a:solidFill>
                  <a:srgbClr val="FF0000"/>
                </a:solidFill>
              </a:rPr>
              <a:t>inflammable-gas detectors</a:t>
            </a:r>
            <a:r>
              <a:rPr lang="en-US" altLang="zh-TW" sz="2400"/>
              <a:t>, which be checked regularly to assure their normal operation. </a:t>
            </a:r>
            <a:endParaRPr lang="zh-TW" altLang="en-US" sz="2400" dirty="0"/>
          </a:p>
        </p:txBody>
      </p:sp>
      <p:grpSp>
        <p:nvGrpSpPr>
          <p:cNvPr id="15" name="Group 5">
            <a:extLst>
              <a:ext uri="{FF2B5EF4-FFF2-40B4-BE49-F238E27FC236}">
                <a16:creationId xmlns:a16="http://schemas.microsoft.com/office/drawing/2014/main" id="{23B2AB5F-B4DC-45EE-9A45-BC3B7282249E}"/>
              </a:ext>
            </a:extLst>
          </p:cNvPr>
          <p:cNvGrpSpPr>
            <a:grpSpLocks/>
          </p:cNvGrpSpPr>
          <p:nvPr/>
        </p:nvGrpSpPr>
        <p:grpSpPr bwMode="auto">
          <a:xfrm>
            <a:off x="5916197" y="1850037"/>
            <a:ext cx="3207562" cy="3622947"/>
            <a:chOff x="3517" y="1389"/>
            <a:chExt cx="2070" cy="2440"/>
          </a:xfrm>
        </p:grpSpPr>
        <p:pic>
          <p:nvPicPr>
            <p:cNvPr id="16" name="Picture 6" descr="P1000911">
              <a:extLst>
                <a:ext uri="{FF2B5EF4-FFF2-40B4-BE49-F238E27FC236}">
                  <a16:creationId xmlns:a16="http://schemas.microsoft.com/office/drawing/2014/main" id="{DDC31E5B-E1F7-4077-B91B-CA17BDAC1C2C}"/>
                </a:ext>
              </a:extLst>
            </p:cNvPr>
            <p:cNvPicPr>
              <a:picLocks noChangeAspect="1" noChangeArrowheads="1"/>
            </p:cNvPicPr>
            <p:nvPr/>
          </p:nvPicPr>
          <p:blipFill>
            <a:blip r:embed="rId3" cstate="print"/>
            <a:srcRect/>
            <a:stretch>
              <a:fillRect/>
            </a:stretch>
          </p:blipFill>
          <p:spPr bwMode="auto">
            <a:xfrm>
              <a:off x="3517" y="1389"/>
              <a:ext cx="2039" cy="2440"/>
            </a:xfrm>
            <a:prstGeom prst="rect">
              <a:avLst/>
            </a:prstGeom>
            <a:noFill/>
            <a:ln w="9525">
              <a:noFill/>
              <a:miter lim="800000"/>
              <a:headEnd/>
              <a:tailEnd/>
            </a:ln>
          </p:spPr>
        </p:pic>
        <p:sp>
          <p:nvSpPr>
            <p:cNvPr id="17" name="AutoShape 7">
              <a:extLst>
                <a:ext uri="{FF2B5EF4-FFF2-40B4-BE49-F238E27FC236}">
                  <a16:creationId xmlns:a16="http://schemas.microsoft.com/office/drawing/2014/main" id="{BE82E2CB-D5C9-488D-BE0B-0176EE04B884}"/>
                </a:ext>
              </a:extLst>
            </p:cNvPr>
            <p:cNvSpPr>
              <a:spLocks noChangeArrowheads="1"/>
            </p:cNvSpPr>
            <p:nvPr/>
          </p:nvSpPr>
          <p:spPr bwMode="auto">
            <a:xfrm>
              <a:off x="4090" y="1450"/>
              <a:ext cx="771" cy="227"/>
            </a:xfrm>
            <a:prstGeom prst="leftArrow">
              <a:avLst>
                <a:gd name="adj1" fmla="val 50000"/>
                <a:gd name="adj2" fmla="val 84912"/>
              </a:avLst>
            </a:prstGeom>
            <a:solidFill>
              <a:srgbClr val="FF0000"/>
            </a:solidFill>
            <a:ln w="9525">
              <a:solidFill>
                <a:schemeClr val="tx1"/>
              </a:solidFill>
              <a:miter lim="800000"/>
              <a:headEnd/>
              <a:tailEnd/>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18" name="Text Box 8">
              <a:extLst>
                <a:ext uri="{FF2B5EF4-FFF2-40B4-BE49-F238E27FC236}">
                  <a16:creationId xmlns:a16="http://schemas.microsoft.com/office/drawing/2014/main" id="{BB50227B-6054-4CFF-A899-1ACDFD19CB60}"/>
                </a:ext>
              </a:extLst>
            </p:cNvPr>
            <p:cNvSpPr txBox="1">
              <a:spLocks noChangeArrowheads="1"/>
            </p:cNvSpPr>
            <p:nvPr/>
          </p:nvSpPr>
          <p:spPr bwMode="auto">
            <a:xfrm>
              <a:off x="4861" y="1756"/>
              <a:ext cx="726" cy="249"/>
            </a:xfrm>
            <a:prstGeom prst="rect">
              <a:avLst/>
            </a:prstGeom>
            <a:noFill/>
            <a:ln w="9525">
              <a:noFill/>
              <a:miter lim="800000"/>
              <a:headEnd/>
              <a:tailEnd/>
            </a:ln>
          </p:spPr>
          <p:txBody>
            <a:bodyPr>
              <a:spAutoFit/>
            </a:bodyPr>
            <a:lstStyle/>
            <a:p>
              <a:pPr>
                <a:spcBef>
                  <a:spcPct val="50000"/>
                </a:spcBef>
              </a:pPr>
              <a:endParaRPr lang="zh-TW" altLang="en-US" dirty="0">
                <a:solidFill>
                  <a:srgbClr val="FF0000"/>
                </a:solidFill>
                <a:latin typeface="標楷體" pitchFamily="65" charset="-120"/>
                <a:ea typeface="標楷體" pitchFamily="65" charset="-120"/>
              </a:endParaRPr>
            </a:p>
          </p:txBody>
        </p:sp>
      </p:grpSp>
      <p:sp>
        <p:nvSpPr>
          <p:cNvPr id="19" name="Rectangle 10">
            <a:extLst>
              <a:ext uri="{FF2B5EF4-FFF2-40B4-BE49-F238E27FC236}">
                <a16:creationId xmlns:a16="http://schemas.microsoft.com/office/drawing/2014/main" id="{93FEAF0D-256F-4556-BFBD-815E93A89F36}"/>
              </a:ext>
            </a:extLst>
          </p:cNvPr>
          <p:cNvSpPr>
            <a:spLocks noChangeArrowheads="1"/>
          </p:cNvSpPr>
          <p:nvPr/>
        </p:nvSpPr>
        <p:spPr bwMode="auto">
          <a:xfrm>
            <a:off x="5833197" y="5405618"/>
            <a:ext cx="3325526" cy="369332"/>
          </a:xfrm>
          <a:prstGeom prst="rect">
            <a:avLst/>
          </a:prstGeom>
          <a:noFill/>
          <a:ln w="9525">
            <a:noFill/>
            <a:miter lim="800000"/>
            <a:headEnd/>
            <a:tailEnd/>
          </a:ln>
        </p:spPr>
        <p:txBody>
          <a:bodyPr wrap="none">
            <a:spAutoFit/>
          </a:bodyPr>
          <a:lstStyle/>
          <a:p>
            <a:pPr>
              <a:spcBef>
                <a:spcPct val="20000"/>
              </a:spcBef>
            </a:pPr>
            <a:r>
              <a:rPr lang="en-US" altLang="zh-TW" dirty="0">
                <a:solidFill>
                  <a:srgbClr val="FF0000"/>
                </a:solidFill>
                <a:latin typeface="Times New Roman" panose="02020603050405020304" pitchFamily="18" charset="0"/>
                <a:cs typeface="Times New Roman" panose="02020603050405020304" pitchFamily="18" charset="0"/>
              </a:rPr>
              <a:t>Fireproof explosion-proof cabinet</a:t>
            </a:r>
            <a:endParaRPr kumimoji="0" lang="zh-TW" altLang="en-US" sz="200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20" name="Text Box 14">
            <a:extLst>
              <a:ext uri="{FF2B5EF4-FFF2-40B4-BE49-F238E27FC236}">
                <a16:creationId xmlns:a16="http://schemas.microsoft.com/office/drawing/2014/main" id="{C3F96187-F37B-4C83-83DD-5DC42D1E6105}"/>
              </a:ext>
            </a:extLst>
          </p:cNvPr>
          <p:cNvSpPr txBox="1">
            <a:spLocks noChangeArrowheads="1"/>
          </p:cNvSpPr>
          <p:nvPr/>
        </p:nvSpPr>
        <p:spPr bwMode="auto">
          <a:xfrm>
            <a:off x="683568" y="5741987"/>
            <a:ext cx="5497274"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Occupational safety and health facilities regulations</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&amp; Regulation of Prevention for. Organic Solvent Poisoning</a:t>
            </a:r>
            <a:endParaRPr lang="zh-TW" altLang="zh-TW" dirty="0">
              <a:latin typeface="Times New Roman" panose="02020603050405020304" pitchFamily="18" charset="0"/>
              <a:cs typeface="Times New Roman" panose="02020603050405020304" pitchFamily="18" charset="0"/>
            </a:endParaRPr>
          </a:p>
        </p:txBody>
      </p:sp>
      <p:sp>
        <p:nvSpPr>
          <p:cNvPr id="21" name="投影片編號版面配置區 2">
            <a:extLst>
              <a:ext uri="{FF2B5EF4-FFF2-40B4-BE49-F238E27FC236}">
                <a16:creationId xmlns:a16="http://schemas.microsoft.com/office/drawing/2014/main" id="{1F8EE7D7-B892-4D8B-80CE-45D490D4FCAD}"/>
              </a:ext>
            </a:extLst>
          </p:cNvPr>
          <p:cNvSpPr>
            <a:spLocks noGrp="1"/>
          </p:cNvSpPr>
          <p:nvPr>
            <p:ph type="sldNum" sz="quarter" idx="12"/>
          </p:nvPr>
        </p:nvSpPr>
        <p:spPr>
          <a:xfrm>
            <a:off x="6758880" y="6318845"/>
            <a:ext cx="2133600" cy="412155"/>
          </a:xfrm>
        </p:spPr>
        <p:txBody>
          <a:bodyPr/>
          <a:lstStyle/>
          <a:p>
            <a:fld id="{A36E6B7E-3405-4ABC-8F0A-11CAAA034E4E}" type="slidenum">
              <a:rPr lang="zh-TW" altLang="en-US" smtClean="0"/>
              <a:pPr/>
              <a:t>43</a:t>
            </a:fld>
            <a:endParaRPr lang="zh-TW" altLang="en-US" dirty="0"/>
          </a:p>
        </p:txBody>
      </p:sp>
      <p:sp>
        <p:nvSpPr>
          <p:cNvPr id="22" name="矩形 21">
            <a:extLst>
              <a:ext uri="{FF2B5EF4-FFF2-40B4-BE49-F238E27FC236}">
                <a16:creationId xmlns:a16="http://schemas.microsoft.com/office/drawing/2014/main" id="{E1618D6B-062C-49B3-A91D-42F55B45FE78}"/>
              </a:ext>
            </a:extLst>
          </p:cNvPr>
          <p:cNvSpPr/>
          <p:nvPr/>
        </p:nvSpPr>
        <p:spPr>
          <a:xfrm>
            <a:off x="6301539" y="2227500"/>
            <a:ext cx="2510303" cy="369332"/>
          </a:xfrm>
          <a:prstGeom prst="rect">
            <a:avLst/>
          </a:prstGeom>
        </p:spPr>
        <p:txBody>
          <a:bodyPr wrap="none">
            <a:spAutoFit/>
          </a:bodyPr>
          <a:lstStyle/>
          <a:p>
            <a:r>
              <a:rPr lang="en-US" altLang="zh-TW" b="1" dirty="0">
                <a:solidFill>
                  <a:srgbClr val="FF0000"/>
                </a:solidFill>
                <a:latin typeface="Times New Roman" panose="02020603050405020304" pitchFamily="18" charset="0"/>
                <a:cs typeface="Times New Roman" panose="02020603050405020304" pitchFamily="18" charset="0"/>
              </a:rPr>
              <a:t>Ventilation and exhaust</a:t>
            </a:r>
            <a:endParaRPr lang="zh-TW"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590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投影片編號版面配置區 5"/>
          <p:cNvSpPr>
            <a:spLocks noGrp="1"/>
          </p:cNvSpPr>
          <p:nvPr>
            <p:ph type="sldNum" sz="quarter" idx="12"/>
          </p:nvPr>
        </p:nvSpPr>
        <p:spPr>
          <a:xfrm>
            <a:off x="6764628" y="6322572"/>
            <a:ext cx="2133600" cy="365125"/>
          </a:xfrm>
        </p:spPr>
        <p:txBody>
          <a:bodyPr/>
          <a:lstStyle/>
          <a:p>
            <a:pPr>
              <a:defRPr/>
            </a:pPr>
            <a:fld id="{C73B0555-2FC2-48BE-9CCE-0E7A8FAA6B87}" type="slidenum">
              <a:rPr lang="en-US" altLang="zh-TW"/>
              <a:pPr>
                <a:defRPr/>
              </a:pPr>
              <a:t>44</a:t>
            </a:fld>
            <a:endParaRPr lang="en-US" altLang="zh-TW" dirty="0"/>
          </a:p>
        </p:txBody>
      </p:sp>
      <p:pic>
        <p:nvPicPr>
          <p:cNvPr id="55300" name="Picture 4" descr="DSC07532"/>
          <p:cNvPicPr>
            <a:picLocks noChangeAspect="1" noChangeArrowheads="1"/>
          </p:cNvPicPr>
          <p:nvPr/>
        </p:nvPicPr>
        <p:blipFill>
          <a:blip r:embed="rId3" cstate="print"/>
          <a:srcRect/>
          <a:stretch>
            <a:fillRect/>
          </a:stretch>
        </p:blipFill>
        <p:spPr bwMode="auto">
          <a:xfrm>
            <a:off x="4996751" y="1627048"/>
            <a:ext cx="2664544" cy="1997233"/>
          </a:xfrm>
          <a:prstGeom prst="rect">
            <a:avLst/>
          </a:prstGeom>
          <a:noFill/>
          <a:ln w="9525">
            <a:noFill/>
            <a:miter lim="800000"/>
            <a:headEnd/>
            <a:tailEnd/>
          </a:ln>
        </p:spPr>
      </p:pic>
      <p:pic>
        <p:nvPicPr>
          <p:cNvPr id="55301" name="Picture 6" descr="DSC07528"/>
          <p:cNvPicPr>
            <a:picLocks noChangeAspect="1" noChangeArrowheads="1"/>
          </p:cNvPicPr>
          <p:nvPr/>
        </p:nvPicPr>
        <p:blipFill>
          <a:blip r:embed="rId4" cstate="print"/>
          <a:srcRect/>
          <a:stretch>
            <a:fillRect/>
          </a:stretch>
        </p:blipFill>
        <p:spPr bwMode="auto">
          <a:xfrm>
            <a:off x="5010852" y="4027080"/>
            <a:ext cx="2664544" cy="1998408"/>
          </a:xfrm>
          <a:prstGeom prst="rect">
            <a:avLst/>
          </a:prstGeom>
          <a:noFill/>
          <a:ln w="9525">
            <a:noFill/>
            <a:miter lim="800000"/>
            <a:headEnd/>
            <a:tailEnd/>
          </a:ln>
        </p:spPr>
      </p:pic>
      <p:pic>
        <p:nvPicPr>
          <p:cNvPr id="55302" name="Picture 7" descr="DSC07534"/>
          <p:cNvPicPr>
            <a:picLocks noChangeAspect="1" noChangeArrowheads="1"/>
          </p:cNvPicPr>
          <p:nvPr/>
        </p:nvPicPr>
        <p:blipFill>
          <a:blip r:embed="rId5" cstate="print"/>
          <a:srcRect/>
          <a:stretch>
            <a:fillRect/>
          </a:stretch>
        </p:blipFill>
        <p:spPr bwMode="auto">
          <a:xfrm>
            <a:off x="1015480" y="1627048"/>
            <a:ext cx="3312740" cy="4415596"/>
          </a:xfrm>
          <a:prstGeom prst="rect">
            <a:avLst/>
          </a:prstGeom>
          <a:noFill/>
          <a:ln w="9525">
            <a:noFill/>
            <a:miter lim="800000"/>
            <a:headEnd/>
            <a:tailEnd/>
          </a:ln>
        </p:spPr>
      </p:pic>
      <p:sp>
        <p:nvSpPr>
          <p:cNvPr id="55304" name="AutoShape 9"/>
          <p:cNvSpPr>
            <a:spLocks noChangeArrowheads="1"/>
          </p:cNvSpPr>
          <p:nvPr/>
        </p:nvSpPr>
        <p:spPr bwMode="auto">
          <a:xfrm rot="10800000">
            <a:off x="4997447" y="1625873"/>
            <a:ext cx="2677949" cy="1998408"/>
          </a:xfrm>
          <a:prstGeom prst="wedgeRectCallout">
            <a:avLst>
              <a:gd name="adj1" fmla="val 91844"/>
              <a:gd name="adj2" fmla="val 28365"/>
            </a:avLst>
          </a:prstGeom>
          <a:noFill/>
          <a:ln w="19050">
            <a:solidFill>
              <a:srgbClr val="FF0000"/>
            </a:solidFill>
            <a:miter lim="800000"/>
            <a:headEnd/>
            <a:tailEnd/>
          </a:ln>
        </p:spPr>
        <p:txBody>
          <a:bodyPr rot="10800000"/>
          <a:lstStyle/>
          <a:p>
            <a:pPr algn="ctr"/>
            <a:endParaRPr lang="zh-TW" altLang="zh-TW" dirty="0">
              <a:ea typeface="標楷體" panose="03000509000000000000" pitchFamily="65" charset="-120"/>
            </a:endParaRPr>
          </a:p>
        </p:txBody>
      </p:sp>
      <p:sp>
        <p:nvSpPr>
          <p:cNvPr id="55305" name="Text Box 10"/>
          <p:cNvSpPr txBox="1">
            <a:spLocks noChangeArrowheads="1"/>
          </p:cNvSpPr>
          <p:nvPr/>
        </p:nvSpPr>
        <p:spPr bwMode="auto">
          <a:xfrm>
            <a:off x="4996751" y="3174263"/>
            <a:ext cx="2236703" cy="400110"/>
          </a:xfrm>
          <a:prstGeom prst="rect">
            <a:avLst/>
          </a:prstGeom>
          <a:noFill/>
          <a:ln w="9525">
            <a:noFill/>
            <a:miter lim="800000"/>
            <a:headEnd/>
            <a:tailEnd/>
          </a:ln>
        </p:spPr>
        <p:txBody>
          <a:bodyPr wrap="none">
            <a:spAutoFit/>
          </a:bodyPr>
          <a:lstStyle/>
          <a:p>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Hydrogen detector</a:t>
            </a:r>
            <a:endParaRPr lang="zh-TW" altLang="en-US" sz="2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5306" name="Text Box 11"/>
          <p:cNvSpPr txBox="1">
            <a:spLocks noChangeArrowheads="1"/>
          </p:cNvSpPr>
          <p:nvPr/>
        </p:nvSpPr>
        <p:spPr bwMode="auto">
          <a:xfrm>
            <a:off x="5003527" y="3977430"/>
            <a:ext cx="1643399" cy="400110"/>
          </a:xfrm>
          <a:prstGeom prst="rect">
            <a:avLst/>
          </a:prstGeom>
          <a:noFill/>
          <a:ln w="9525">
            <a:noFill/>
            <a:miter lim="800000"/>
            <a:headEnd/>
            <a:tailEnd/>
          </a:ln>
        </p:spPr>
        <p:txBody>
          <a:bodyPr wrap="none">
            <a:spAutoFit/>
          </a:bodyPr>
          <a:lstStyle/>
          <a:p>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Alarm device</a:t>
            </a:r>
            <a:endParaRPr lang="zh-TW" altLang="en-US" sz="2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5308" name="Text Box 13"/>
          <p:cNvSpPr txBox="1">
            <a:spLocks noChangeArrowheads="1"/>
          </p:cNvSpPr>
          <p:nvPr/>
        </p:nvSpPr>
        <p:spPr bwMode="auto">
          <a:xfrm>
            <a:off x="395536" y="6204778"/>
            <a:ext cx="5112568" cy="369332"/>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lang="en-US" altLang="zh-TW"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Occupational safety and health facilities regulations</a:t>
            </a:r>
            <a:endParaRPr lang="zh-TW" altLang="en-US" sz="1700" dirty="0">
              <a:ea typeface="標楷體" panose="03000509000000000000" pitchFamily="65" charset="-120"/>
            </a:endParaRPr>
          </a:p>
        </p:txBody>
      </p:sp>
      <p:sp>
        <p:nvSpPr>
          <p:cNvPr id="13" name="剪去並圓角化單一角落矩形 12"/>
          <p:cNvSpPr/>
          <p:nvPr/>
        </p:nvSpPr>
        <p:spPr>
          <a:xfrm>
            <a:off x="7233659" y="5478931"/>
            <a:ext cx="1789722" cy="471809"/>
          </a:xfrm>
          <a:prstGeom prst="snip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1"/>
                </a:solidFill>
                <a:ea typeface="標楷體" panose="03000509000000000000" pitchFamily="65" charset="-120"/>
              </a:rPr>
              <a:t>supplement</a:t>
            </a:r>
            <a:endParaRPr lang="zh-TW" altLang="en-US" sz="2400" dirty="0">
              <a:solidFill>
                <a:schemeClr val="tx1"/>
              </a:solidFill>
              <a:ea typeface="標楷體" panose="03000509000000000000" pitchFamily="65" charset="-120"/>
            </a:endParaRPr>
          </a:p>
        </p:txBody>
      </p:sp>
      <p:sp>
        <p:nvSpPr>
          <p:cNvPr id="55303" name="Text Box 8"/>
          <p:cNvSpPr txBox="1">
            <a:spLocks noChangeArrowheads="1"/>
          </p:cNvSpPr>
          <p:nvPr/>
        </p:nvSpPr>
        <p:spPr bwMode="auto">
          <a:xfrm>
            <a:off x="1020416" y="633917"/>
            <a:ext cx="7056784" cy="830997"/>
          </a:xfrm>
          <a:prstGeom prst="rect">
            <a:avLst/>
          </a:prstGeom>
          <a:noFill/>
          <a:ln w="9525">
            <a:noFill/>
            <a:miter lim="800000"/>
            <a:headEnd/>
            <a:tailEnd/>
          </a:ln>
        </p:spPr>
        <p:txBody>
          <a:bodyPr wrap="square">
            <a:spAutoFit/>
          </a:bodyPr>
          <a:lstStyle/>
          <a:p>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Fire and explosion-proof cabinet for storing hydrogen cylinders</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7071181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0974F5FA-A3EE-43AC-9149-36C0C250BC31}"/>
              </a:ext>
            </a:extLst>
          </p:cNvPr>
          <p:cNvSpPr txBox="1">
            <a:spLocks noChangeArrowheads="1"/>
          </p:cNvSpPr>
          <p:nvPr/>
        </p:nvSpPr>
        <p:spPr>
          <a:xfrm>
            <a:off x="457200" y="637630"/>
            <a:ext cx="8229600" cy="919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Ventilation equipment </a:t>
            </a:r>
            <a:endParaRPr lang="zh-TW" altLang="en-US" sz="3200" dirty="0">
              <a:latin typeface="Times New Roman" panose="02020603050405020304" pitchFamily="18" charset="0"/>
            </a:endParaRPr>
          </a:p>
        </p:txBody>
      </p:sp>
      <p:sp>
        <p:nvSpPr>
          <p:cNvPr id="13" name="Rectangle 3">
            <a:extLst>
              <a:ext uri="{FF2B5EF4-FFF2-40B4-BE49-F238E27FC236}">
                <a16:creationId xmlns:a16="http://schemas.microsoft.com/office/drawing/2014/main" id="{0663BE7A-C10A-4E88-9D04-98454EDB39AA}"/>
              </a:ext>
            </a:extLst>
          </p:cNvPr>
          <p:cNvSpPr txBox="1">
            <a:spLocks noChangeArrowheads="1"/>
          </p:cNvSpPr>
          <p:nvPr/>
        </p:nvSpPr>
        <p:spPr>
          <a:xfrm>
            <a:off x="250825" y="1388746"/>
            <a:ext cx="6453981" cy="43196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dirty="0"/>
              <a:t>Maintain good ventilation in laboratory. </a:t>
            </a:r>
          </a:p>
          <a:p>
            <a:r>
              <a:rPr lang="en-US" altLang="zh-TW" sz="2400" dirty="0"/>
              <a:t>Volatile chemicals should be handled inside chemical hood.</a:t>
            </a:r>
          </a:p>
          <a:p>
            <a:r>
              <a:rPr lang="en-US" altLang="zh-TW" sz="2400" dirty="0"/>
              <a:t>Handle microorganism with air-born transmission capability inside a biological safety hood. </a:t>
            </a:r>
            <a:endParaRPr lang="zh-TW" altLang="zh-TW" sz="2400" dirty="0"/>
          </a:p>
          <a:p>
            <a:r>
              <a:rPr lang="en-US" altLang="zh-TW" sz="2400" dirty="0"/>
              <a:t>Don't mix chemical exhaust tank with biological safe air tank, which has different function and structure.</a:t>
            </a:r>
            <a:endParaRPr lang="zh-TW" altLang="zh-TW" sz="2400" dirty="0"/>
          </a:p>
          <a:p>
            <a:r>
              <a:rPr lang="en-US" altLang="zh-TW" sz="2400" dirty="0"/>
              <a:t>Don't place superfluous matters inside chemical exhaust tank to avoid blockage of air flow.</a:t>
            </a:r>
            <a:endParaRPr lang="zh-TW" altLang="zh-TW" sz="2400" dirty="0"/>
          </a:p>
        </p:txBody>
      </p:sp>
      <p:pic>
        <p:nvPicPr>
          <p:cNvPr id="14" name="Picture 5" descr="DSCN3930">
            <a:extLst>
              <a:ext uri="{FF2B5EF4-FFF2-40B4-BE49-F238E27FC236}">
                <a16:creationId xmlns:a16="http://schemas.microsoft.com/office/drawing/2014/main" id="{A817F2F4-82DC-4F13-9F2D-08B7B4DE737E}"/>
              </a:ext>
            </a:extLst>
          </p:cNvPr>
          <p:cNvPicPr>
            <a:picLocks noChangeAspect="1" noChangeArrowheads="1"/>
          </p:cNvPicPr>
          <p:nvPr/>
        </p:nvPicPr>
        <p:blipFill rotWithShape="1">
          <a:blip r:embed="rId3" cstate="print"/>
          <a:srcRect l="16633" r="2448"/>
          <a:stretch/>
        </p:blipFill>
        <p:spPr>
          <a:xfrm>
            <a:off x="6847556" y="4076806"/>
            <a:ext cx="2045619" cy="1895319"/>
          </a:xfrm>
          <a:prstGeom prst="rect">
            <a:avLst/>
          </a:prstGeom>
          <a:noFill/>
        </p:spPr>
      </p:pic>
      <p:sp>
        <p:nvSpPr>
          <p:cNvPr id="15" name="Text Box 6">
            <a:extLst>
              <a:ext uri="{FF2B5EF4-FFF2-40B4-BE49-F238E27FC236}">
                <a16:creationId xmlns:a16="http://schemas.microsoft.com/office/drawing/2014/main" id="{32BA77E4-CC63-42AD-9684-3F379914376B}"/>
              </a:ext>
            </a:extLst>
          </p:cNvPr>
          <p:cNvSpPr txBox="1">
            <a:spLocks noChangeArrowheads="1"/>
          </p:cNvSpPr>
          <p:nvPr/>
        </p:nvSpPr>
        <p:spPr bwMode="auto">
          <a:xfrm>
            <a:off x="6711382" y="3471707"/>
            <a:ext cx="2397122" cy="369332"/>
          </a:xfrm>
          <a:prstGeom prst="rect">
            <a:avLst/>
          </a:prstGeom>
          <a:noFill/>
          <a:ln w="9525">
            <a:no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Chemical exhaust tank</a:t>
            </a:r>
            <a:endParaRPr lang="zh-TW" altLang="zh-TW" dirty="0">
              <a:latin typeface="Times New Roman" panose="02020603050405020304" pitchFamily="18" charset="0"/>
              <a:cs typeface="Times New Roman" panose="02020603050405020304" pitchFamily="18" charset="0"/>
            </a:endParaRPr>
          </a:p>
        </p:txBody>
      </p:sp>
      <p:sp>
        <p:nvSpPr>
          <p:cNvPr id="16" name="Text Box 7">
            <a:extLst>
              <a:ext uri="{FF2B5EF4-FFF2-40B4-BE49-F238E27FC236}">
                <a16:creationId xmlns:a16="http://schemas.microsoft.com/office/drawing/2014/main" id="{B76AB4A4-196F-4154-A76D-A5E17D27CC13}"/>
              </a:ext>
            </a:extLst>
          </p:cNvPr>
          <p:cNvSpPr txBox="1">
            <a:spLocks noChangeArrowheads="1"/>
          </p:cNvSpPr>
          <p:nvPr/>
        </p:nvSpPr>
        <p:spPr bwMode="auto">
          <a:xfrm>
            <a:off x="6704806" y="5939988"/>
            <a:ext cx="2243137" cy="369332"/>
          </a:xfrm>
          <a:prstGeom prst="rect">
            <a:avLst/>
          </a:prstGeom>
          <a:noFill/>
          <a:ln w="9525">
            <a:noFill/>
            <a:miter lim="800000"/>
            <a:headEnd/>
            <a:tailEnd/>
          </a:ln>
        </p:spPr>
        <p:txBody>
          <a:bodyPr wrap="square">
            <a:spAutoFit/>
          </a:bodyPr>
          <a:lstStyle/>
          <a:p>
            <a:pPr>
              <a:spcBef>
                <a:spcPct val="50000"/>
              </a:spcBef>
            </a:pPr>
            <a:r>
              <a:rPr lang="en-US" altLang="zh-TW" dirty="0">
                <a:latin typeface="Times New Roman" panose="02020603050405020304" pitchFamily="18" charset="0"/>
                <a:cs typeface="Times New Roman" panose="02020603050405020304" pitchFamily="18" charset="0"/>
              </a:rPr>
              <a:t>Partial exhaust device</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pic>
        <p:nvPicPr>
          <p:cNvPr id="17" name="Picture 9" descr="Chemical%20hood%20_large">
            <a:extLst>
              <a:ext uri="{FF2B5EF4-FFF2-40B4-BE49-F238E27FC236}">
                <a16:creationId xmlns:a16="http://schemas.microsoft.com/office/drawing/2014/main" id="{9F6698A4-FF64-4D95-B696-B675D715EE63}"/>
              </a:ext>
            </a:extLst>
          </p:cNvPr>
          <p:cNvPicPr>
            <a:picLocks noChangeAspect="1" noChangeArrowheads="1"/>
          </p:cNvPicPr>
          <p:nvPr/>
        </p:nvPicPr>
        <p:blipFill rotWithShape="1">
          <a:blip r:embed="rId4" cstate="print"/>
          <a:srcRect t="13324"/>
          <a:stretch/>
        </p:blipFill>
        <p:spPr bwMode="auto">
          <a:xfrm>
            <a:off x="6833582" y="1556792"/>
            <a:ext cx="2059593" cy="1872208"/>
          </a:xfrm>
          <a:prstGeom prst="rect">
            <a:avLst/>
          </a:prstGeom>
          <a:noFill/>
          <a:ln w="9525">
            <a:noFill/>
            <a:miter lim="800000"/>
            <a:headEnd/>
            <a:tailEnd/>
          </a:ln>
        </p:spPr>
      </p:pic>
      <p:sp>
        <p:nvSpPr>
          <p:cNvPr id="18" name="投影片編號版面配置區 2">
            <a:extLst>
              <a:ext uri="{FF2B5EF4-FFF2-40B4-BE49-F238E27FC236}">
                <a16:creationId xmlns:a16="http://schemas.microsoft.com/office/drawing/2014/main" id="{8A50136A-934E-457A-8454-9BE916CC42EE}"/>
              </a:ext>
            </a:extLst>
          </p:cNvPr>
          <p:cNvSpPr>
            <a:spLocks noGrp="1"/>
          </p:cNvSpPr>
          <p:nvPr>
            <p:ph type="sldNum" sz="quarter" idx="12"/>
          </p:nvPr>
        </p:nvSpPr>
        <p:spPr>
          <a:xfrm>
            <a:off x="6759575" y="6322572"/>
            <a:ext cx="2133600" cy="412155"/>
          </a:xfrm>
        </p:spPr>
        <p:txBody>
          <a:bodyPr/>
          <a:lstStyle/>
          <a:p>
            <a:fld id="{A36E6B7E-3405-4ABC-8F0A-11CAAA034E4E}" type="slidenum">
              <a:rPr lang="zh-TW" altLang="en-US" smtClean="0"/>
              <a:pPr/>
              <a:t>45</a:t>
            </a:fld>
            <a:endParaRPr lang="zh-TW" altLang="en-US" dirty="0"/>
          </a:p>
        </p:txBody>
      </p:sp>
      <p:sp>
        <p:nvSpPr>
          <p:cNvPr id="19" name="Text Box 14">
            <a:extLst>
              <a:ext uri="{FF2B5EF4-FFF2-40B4-BE49-F238E27FC236}">
                <a16:creationId xmlns:a16="http://schemas.microsoft.com/office/drawing/2014/main" id="{EE02AFDB-0477-429E-82C0-E2706F5C42FA}"/>
              </a:ext>
            </a:extLst>
          </p:cNvPr>
          <p:cNvSpPr txBox="1">
            <a:spLocks noChangeArrowheads="1"/>
          </p:cNvSpPr>
          <p:nvPr/>
        </p:nvSpPr>
        <p:spPr bwMode="auto">
          <a:xfrm>
            <a:off x="525487" y="5847655"/>
            <a:ext cx="5904656" cy="923330"/>
          </a:xfrm>
          <a:prstGeom prst="rect">
            <a:avLst/>
          </a:prstGeom>
          <a:solidFill>
            <a:schemeClr val="bg1"/>
          </a:solid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Occupational safety and health facilities regulations, Regulation of Prevention for. Organic Solvent Poisoning and Specified Chemical Substances Hazard Prevention Standards</a:t>
            </a:r>
            <a:endParaRPr lang="zh-TW"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64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E193CD67-17F6-4D18-A14C-11322E2CF583}"/>
              </a:ext>
            </a:extLst>
          </p:cNvPr>
          <p:cNvSpPr txBox="1">
            <a:spLocks noChangeArrowheads="1"/>
          </p:cNvSpPr>
          <p:nvPr/>
        </p:nvSpPr>
        <p:spPr>
          <a:xfrm>
            <a:off x="822412" y="510183"/>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a:latin typeface="Times New Roman" panose="02020603050405020304" pitchFamily="18" charset="0"/>
              </a:rPr>
              <a:t>Ventilation equipment (cont.) </a:t>
            </a:r>
            <a:endParaRPr lang="zh-TW" altLang="zh-TW" dirty="0">
              <a:latin typeface="Times New Roman" panose="02020603050405020304" pitchFamily="18" charset="0"/>
            </a:endParaRPr>
          </a:p>
        </p:txBody>
      </p:sp>
      <p:sp>
        <p:nvSpPr>
          <p:cNvPr id="8" name="Rectangle 3">
            <a:extLst>
              <a:ext uri="{FF2B5EF4-FFF2-40B4-BE49-F238E27FC236}">
                <a16:creationId xmlns:a16="http://schemas.microsoft.com/office/drawing/2014/main" id="{1DB26886-BAA5-498A-AFEA-4EC9255BB4A2}"/>
              </a:ext>
            </a:extLst>
          </p:cNvPr>
          <p:cNvSpPr txBox="1">
            <a:spLocks noChangeArrowheads="1"/>
          </p:cNvSpPr>
          <p:nvPr/>
        </p:nvSpPr>
        <p:spPr>
          <a:xfrm>
            <a:off x="251520" y="1412875"/>
            <a:ext cx="8640960" cy="41763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dirty="0"/>
              <a:t>If operation of equipment may emit poisonous gas, connect drain to partial exhaust device. </a:t>
            </a:r>
            <a:endParaRPr lang="zh-TW" altLang="zh-TW" sz="2400" dirty="0"/>
          </a:p>
          <a:p>
            <a:r>
              <a:rPr lang="en-US" altLang="zh-TW" sz="2400" dirty="0"/>
              <a:t>Check partial exhaust device and hood</a:t>
            </a:r>
            <a:r>
              <a:rPr lang="zh-TW" altLang="en-US" sz="2400" dirty="0"/>
              <a:t> </a:t>
            </a:r>
            <a:r>
              <a:rPr lang="en-US" altLang="zh-TW" sz="2400" dirty="0"/>
              <a:t>regularly (</a:t>
            </a:r>
            <a:r>
              <a:rPr lang="en-US" altLang="zh-TW" sz="2400" dirty="0">
                <a:solidFill>
                  <a:srgbClr val="FF0000"/>
                </a:solidFill>
              </a:rPr>
              <a:t>once annually</a:t>
            </a:r>
            <a:r>
              <a:rPr lang="en-US" altLang="zh-TW" sz="2400" dirty="0"/>
              <a:t>, according to autonomous check measures) (such as for sufficiency of control wind speed)</a:t>
            </a:r>
            <a:endParaRPr lang="zh-TW" altLang="zh-TW" sz="2400" dirty="0"/>
          </a:p>
          <a:p>
            <a:r>
              <a:rPr lang="en-US" altLang="zh-TW" sz="2400" dirty="0"/>
              <a:t>Stop experiment and seek help for repairing exhaust system, in case there occur following situations for the system:  </a:t>
            </a:r>
            <a:endParaRPr lang="zh-TW" altLang="zh-TW" sz="2400" dirty="0"/>
          </a:p>
          <a:p>
            <a:pPr lvl="1"/>
            <a:r>
              <a:rPr lang="en-US" altLang="zh-TW" sz="2400" dirty="0"/>
              <a:t>damage of exhaust pipes</a:t>
            </a:r>
            <a:endParaRPr lang="zh-TW" altLang="zh-TW" sz="2400" dirty="0"/>
          </a:p>
          <a:p>
            <a:pPr lvl="1"/>
            <a:r>
              <a:rPr lang="en-US" altLang="zh-TW" sz="2400" dirty="0"/>
              <a:t>abnormal rotation speed of motor</a:t>
            </a:r>
            <a:endParaRPr lang="zh-TW" altLang="zh-TW" sz="2400" dirty="0"/>
          </a:p>
          <a:p>
            <a:pPr lvl="1"/>
            <a:r>
              <a:rPr lang="en-US" altLang="zh-TW" sz="2400" dirty="0"/>
              <a:t>blockage of filtering device</a:t>
            </a:r>
            <a:endParaRPr lang="zh-TW" altLang="zh-TW" sz="2400" dirty="0"/>
          </a:p>
          <a:p>
            <a:pPr lvl="1"/>
            <a:r>
              <a:rPr lang="en-US" altLang="zh-TW" sz="2400" dirty="0"/>
              <a:t>other possible abnormal symptoms (such as noise) </a:t>
            </a:r>
            <a:endParaRPr lang="zh-TW" altLang="zh-TW" sz="2400" dirty="0"/>
          </a:p>
        </p:txBody>
      </p:sp>
      <p:sp>
        <p:nvSpPr>
          <p:cNvPr id="9" name="投影片編號版面配置區 2">
            <a:extLst>
              <a:ext uri="{FF2B5EF4-FFF2-40B4-BE49-F238E27FC236}">
                <a16:creationId xmlns:a16="http://schemas.microsoft.com/office/drawing/2014/main" id="{9F719E6C-022E-41C6-94B5-74B421C9AC3B}"/>
              </a:ext>
            </a:extLst>
          </p:cNvPr>
          <p:cNvSpPr>
            <a:spLocks noGrp="1"/>
          </p:cNvSpPr>
          <p:nvPr>
            <p:ph type="sldNum" sz="quarter" idx="12"/>
          </p:nvPr>
        </p:nvSpPr>
        <p:spPr>
          <a:xfrm>
            <a:off x="6758880" y="6318845"/>
            <a:ext cx="2133600" cy="412155"/>
          </a:xfrm>
        </p:spPr>
        <p:txBody>
          <a:bodyPr/>
          <a:lstStyle/>
          <a:p>
            <a:fld id="{A36E6B7E-3405-4ABC-8F0A-11CAAA034E4E}" type="slidenum">
              <a:rPr lang="zh-TW" altLang="en-US" smtClean="0"/>
              <a:pPr/>
              <a:t>46</a:t>
            </a:fld>
            <a:endParaRPr lang="zh-TW" altLang="en-US" dirty="0"/>
          </a:p>
        </p:txBody>
      </p:sp>
      <p:sp>
        <p:nvSpPr>
          <p:cNvPr id="10" name="Text Box 14">
            <a:extLst>
              <a:ext uri="{FF2B5EF4-FFF2-40B4-BE49-F238E27FC236}">
                <a16:creationId xmlns:a16="http://schemas.microsoft.com/office/drawing/2014/main" id="{0F05FC78-F666-4658-837C-E2837F42639B}"/>
              </a:ext>
            </a:extLst>
          </p:cNvPr>
          <p:cNvSpPr txBox="1">
            <a:spLocks noChangeArrowheads="1"/>
          </p:cNvSpPr>
          <p:nvPr/>
        </p:nvSpPr>
        <p:spPr bwMode="auto">
          <a:xfrm>
            <a:off x="752990" y="6030267"/>
            <a:ext cx="7638020" cy="923330"/>
          </a:xfrm>
          <a:prstGeom prst="rect">
            <a:avLst/>
          </a:prstGeom>
          <a:solidFill>
            <a:schemeClr val="bg1"/>
          </a:solid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Occupational safety and health facilities regulations, Regulation of Prevention for. Organic Solvent Poisoning and Specified Chemical Substances Hazard Prevention Standards</a:t>
            </a:r>
            <a:endParaRPr lang="zh-TW"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366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a:extLst>
              <a:ext uri="{FF2B5EF4-FFF2-40B4-BE49-F238E27FC236}">
                <a16:creationId xmlns:a16="http://schemas.microsoft.com/office/drawing/2014/main" id="{0A93704B-3467-46B5-91B0-A40F4671ED2C}"/>
              </a:ext>
            </a:extLst>
          </p:cNvPr>
          <p:cNvSpPr>
            <a:spLocks noGrp="1"/>
          </p:cNvSpPr>
          <p:nvPr>
            <p:ph type="title"/>
          </p:nvPr>
        </p:nvSpPr>
        <p:spPr>
          <a:xfrm>
            <a:off x="714400" y="548680"/>
            <a:ext cx="7715200" cy="1143000"/>
          </a:xfrm>
        </p:spPr>
        <p:txBody>
          <a:bodyPr/>
          <a:lstStyle/>
          <a:p>
            <a:r>
              <a:rPr lang="en-US" altLang="zh-TW" dirty="0">
                <a:latin typeface="Times New Roman" panose="02020603050405020304" pitchFamily="18" charset="0"/>
              </a:rPr>
              <a:t>Machinery equipment </a:t>
            </a:r>
            <a:endParaRPr lang="zh-TW" altLang="en-US" b="1" dirty="0">
              <a:latin typeface="Times New Roman" panose="02020603050405020304" pitchFamily="18" charset="0"/>
            </a:endParaRPr>
          </a:p>
        </p:txBody>
      </p:sp>
      <p:sp>
        <p:nvSpPr>
          <p:cNvPr id="10" name="內容版面配置區 2">
            <a:extLst>
              <a:ext uri="{FF2B5EF4-FFF2-40B4-BE49-F238E27FC236}">
                <a16:creationId xmlns:a16="http://schemas.microsoft.com/office/drawing/2014/main" id="{A2580ADC-6CF8-47DE-932E-875DBE098153}"/>
              </a:ext>
            </a:extLst>
          </p:cNvPr>
          <p:cNvSpPr>
            <a:spLocks noGrp="1"/>
          </p:cNvSpPr>
          <p:nvPr>
            <p:ph idx="1"/>
          </p:nvPr>
        </p:nvSpPr>
        <p:spPr>
          <a:xfrm>
            <a:off x="678557" y="1996480"/>
            <a:ext cx="7787208" cy="4525963"/>
          </a:xfrm>
        </p:spPr>
        <p:txBody>
          <a:bodyPr>
            <a:normAutofit/>
          </a:bodyPr>
          <a:lstStyle/>
          <a:p>
            <a:r>
              <a:rPr lang="en-US" altLang="zh-TW" sz="2400" dirty="0"/>
              <a:t>Understand features of hazards related to operation of various laboratory equipment (high temperature, percussion, noise, optical-energy injury, ionizing radiation), operating method, functions of various components, and significance of interface signals.</a:t>
            </a:r>
            <a:endParaRPr lang="zh-TW" altLang="zh-TW" sz="2400" dirty="0"/>
          </a:p>
          <a:p>
            <a:pPr lvl="1"/>
            <a:r>
              <a:rPr lang="en-US" altLang="zh-TW" sz="2400" dirty="0"/>
              <a:t>Information source: </a:t>
            </a:r>
            <a:r>
              <a:rPr lang="en-US" altLang="zh-TW" sz="2400" dirty="0">
                <a:solidFill>
                  <a:srgbClr val="FF0000"/>
                </a:solidFill>
              </a:rPr>
              <a:t>instructions of instruments and equipment </a:t>
            </a:r>
            <a:endParaRPr lang="zh-TW" altLang="zh-TW" sz="2400" dirty="0">
              <a:solidFill>
                <a:srgbClr val="FF0000"/>
              </a:solidFill>
            </a:endParaRPr>
          </a:p>
          <a:p>
            <a:r>
              <a:rPr lang="en-US" altLang="zh-TW" sz="2400" dirty="0"/>
              <a:t>Correct operation and maintenance </a:t>
            </a:r>
            <a:endParaRPr lang="zh-TW" altLang="zh-TW" sz="2400" dirty="0"/>
          </a:p>
          <a:p>
            <a:r>
              <a:rPr lang="en-US" altLang="zh-TW" sz="2400" dirty="0"/>
              <a:t>In case abnormal situation appears, stop operation instantly.</a:t>
            </a:r>
            <a:endParaRPr lang="zh-TW" altLang="en-US" sz="2400" dirty="0"/>
          </a:p>
        </p:txBody>
      </p:sp>
      <p:sp>
        <p:nvSpPr>
          <p:cNvPr id="11" name="投影片編號版面配置區 2">
            <a:extLst>
              <a:ext uri="{FF2B5EF4-FFF2-40B4-BE49-F238E27FC236}">
                <a16:creationId xmlns:a16="http://schemas.microsoft.com/office/drawing/2014/main" id="{CB8CA6B5-A67F-42F4-B193-E7A6C5890ACC}"/>
              </a:ext>
            </a:extLst>
          </p:cNvPr>
          <p:cNvSpPr>
            <a:spLocks noGrp="1"/>
          </p:cNvSpPr>
          <p:nvPr>
            <p:ph type="sldNum" sz="quarter" idx="12"/>
          </p:nvPr>
        </p:nvSpPr>
        <p:spPr>
          <a:xfrm>
            <a:off x="6751290" y="6316687"/>
            <a:ext cx="2133600" cy="365125"/>
          </a:xfrm>
        </p:spPr>
        <p:txBody>
          <a:bodyPr/>
          <a:lstStyle/>
          <a:p>
            <a:fld id="{A36E6B7E-3405-4ABC-8F0A-11CAAA034E4E}" type="slidenum">
              <a:rPr lang="zh-TW" altLang="en-US" smtClean="0"/>
              <a:pPr/>
              <a:t>47</a:t>
            </a:fld>
            <a:endParaRPr lang="zh-TW" altLang="en-US" dirty="0"/>
          </a:p>
        </p:txBody>
      </p:sp>
    </p:spTree>
    <p:extLst>
      <p:ext uri="{BB962C8B-B14F-4D97-AF65-F5344CB8AC3E}">
        <p14:creationId xmlns:p14="http://schemas.microsoft.com/office/powerpoint/2010/main" val="4653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A4360407-C8D1-43D4-A4C9-B1D54E3BE5EC}"/>
              </a:ext>
            </a:extLst>
          </p:cNvPr>
          <p:cNvSpPr txBox="1">
            <a:spLocks noChangeArrowheads="1"/>
          </p:cNvSpPr>
          <p:nvPr/>
        </p:nvSpPr>
        <p:spPr>
          <a:xfrm>
            <a:off x="457200" y="538330"/>
            <a:ext cx="8229600"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a:latin typeface="Times New Roman" panose="02020603050405020304" pitchFamily="18" charset="0"/>
              </a:rPr>
              <a:t>Pressure container</a:t>
            </a:r>
            <a:endParaRPr lang="zh-TW" altLang="en-US" dirty="0">
              <a:latin typeface="Times New Roman" panose="02020603050405020304" pitchFamily="18" charset="0"/>
            </a:endParaRPr>
          </a:p>
        </p:txBody>
      </p:sp>
      <p:sp>
        <p:nvSpPr>
          <p:cNvPr id="11" name="Rectangle 3">
            <a:extLst>
              <a:ext uri="{FF2B5EF4-FFF2-40B4-BE49-F238E27FC236}">
                <a16:creationId xmlns:a16="http://schemas.microsoft.com/office/drawing/2014/main" id="{5EBFF764-C1A1-4DB6-971B-A3D4A4C480EF}"/>
              </a:ext>
            </a:extLst>
          </p:cNvPr>
          <p:cNvSpPr txBox="1">
            <a:spLocks noChangeArrowheads="1"/>
          </p:cNvSpPr>
          <p:nvPr/>
        </p:nvSpPr>
        <p:spPr>
          <a:xfrm>
            <a:off x="457200" y="1988840"/>
            <a:ext cx="5915000" cy="4127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a:t>Major points of notice for pressure containers (such as </a:t>
            </a:r>
            <a:r>
              <a:rPr lang="en-US" altLang="zh-TW" sz="2400">
                <a:solidFill>
                  <a:srgbClr val="FF0000"/>
                </a:solidFill>
              </a:rPr>
              <a:t>high-temperature, high-pressure sterilizer</a:t>
            </a:r>
            <a:r>
              <a:rPr lang="en-US" altLang="zh-TW" sz="2400"/>
              <a:t>, air tank of air compressor): </a:t>
            </a:r>
            <a:endParaRPr lang="zh-TW" altLang="zh-TW" sz="2400"/>
          </a:p>
          <a:p>
            <a:pPr lvl="1"/>
            <a:r>
              <a:rPr lang="en-US" altLang="zh-TW" sz="2400"/>
              <a:t>Whether or not there is damage or deformation in case or interior?</a:t>
            </a:r>
            <a:endParaRPr lang="zh-TW" altLang="zh-TW" sz="2400"/>
          </a:p>
          <a:p>
            <a:pPr lvl="1"/>
            <a:r>
              <a:rPr lang="en-US" altLang="zh-TW" sz="2400"/>
              <a:t>Whether or not there is abnormality in the operation of container gate and packing device?</a:t>
            </a:r>
            <a:endParaRPr lang="zh-TW" altLang="zh-TW" sz="2400" dirty="0"/>
          </a:p>
        </p:txBody>
      </p:sp>
      <p:pic>
        <p:nvPicPr>
          <p:cNvPr id="12" name="Picture 4" descr="IMG_0001">
            <a:extLst>
              <a:ext uri="{FF2B5EF4-FFF2-40B4-BE49-F238E27FC236}">
                <a16:creationId xmlns:a16="http://schemas.microsoft.com/office/drawing/2014/main" id="{633B4D03-1664-42D0-AE86-303427693250}"/>
              </a:ext>
            </a:extLst>
          </p:cNvPr>
          <p:cNvPicPr>
            <a:picLocks noChangeAspect="1" noChangeArrowheads="1"/>
          </p:cNvPicPr>
          <p:nvPr/>
        </p:nvPicPr>
        <p:blipFill rotWithShape="1">
          <a:blip r:embed="rId3" cstate="print"/>
          <a:srcRect l="5094" t="1458" r="17412"/>
          <a:stretch/>
        </p:blipFill>
        <p:spPr>
          <a:xfrm>
            <a:off x="6539582" y="1988840"/>
            <a:ext cx="2347243" cy="3979714"/>
          </a:xfrm>
          <a:prstGeom prst="rect">
            <a:avLst/>
          </a:prstGeom>
          <a:noFill/>
        </p:spPr>
      </p:pic>
      <p:sp>
        <p:nvSpPr>
          <p:cNvPr id="13" name="Text Box 5">
            <a:extLst>
              <a:ext uri="{FF2B5EF4-FFF2-40B4-BE49-F238E27FC236}">
                <a16:creationId xmlns:a16="http://schemas.microsoft.com/office/drawing/2014/main" id="{335F6362-005D-4B69-95F1-B262F2A9ACD7}"/>
              </a:ext>
            </a:extLst>
          </p:cNvPr>
          <p:cNvSpPr txBox="1">
            <a:spLocks noChangeArrowheads="1"/>
          </p:cNvSpPr>
          <p:nvPr/>
        </p:nvSpPr>
        <p:spPr bwMode="auto">
          <a:xfrm>
            <a:off x="6480493" y="5445224"/>
            <a:ext cx="2465419" cy="369332"/>
          </a:xfrm>
          <a:prstGeom prst="rect">
            <a:avLst/>
          </a:prstGeom>
          <a:noFill/>
          <a:ln w="19050">
            <a:solidFill>
              <a:srgbClr val="CCFFCC"/>
            </a:solidFill>
            <a:miter lim="800000"/>
            <a:headEnd/>
            <a:tailEnd/>
          </a:ln>
        </p:spPr>
        <p:txBody>
          <a:bodyPr wrap="none">
            <a:spAutoFit/>
          </a:bodyPr>
          <a:lstStyle/>
          <a:p>
            <a:r>
              <a:rPr lang="en-US" altLang="zh-TW" b="1" dirty="0">
                <a:solidFill>
                  <a:schemeClr val="bg1"/>
                </a:solidFill>
                <a:latin typeface="Times New Roman" panose="02020603050405020304" pitchFamily="18" charset="0"/>
                <a:ea typeface="標楷體" pitchFamily="65" charset="-120"/>
                <a:cs typeface="Times New Roman" panose="02020603050405020304" pitchFamily="18" charset="0"/>
              </a:rPr>
              <a:t>high-pressure sterilizer</a:t>
            </a:r>
            <a:endParaRPr lang="zh-TW" altLang="en-US" b="1" dirty="0">
              <a:solidFill>
                <a:schemeClr val="bg1"/>
              </a:solidFill>
              <a:latin typeface="Times New Roman" panose="02020603050405020304" pitchFamily="18" charset="0"/>
              <a:ea typeface="標楷體" pitchFamily="65" charset="-120"/>
              <a:cs typeface="Times New Roman" panose="02020603050405020304" pitchFamily="18" charset="0"/>
            </a:endParaRPr>
          </a:p>
        </p:txBody>
      </p:sp>
      <p:sp>
        <p:nvSpPr>
          <p:cNvPr id="14" name="Text Box 9">
            <a:extLst>
              <a:ext uri="{FF2B5EF4-FFF2-40B4-BE49-F238E27FC236}">
                <a16:creationId xmlns:a16="http://schemas.microsoft.com/office/drawing/2014/main" id="{33C61CA8-863B-40CF-A326-F35F9EFB60EC}"/>
              </a:ext>
            </a:extLst>
          </p:cNvPr>
          <p:cNvSpPr txBox="1">
            <a:spLocks noChangeArrowheads="1"/>
          </p:cNvSpPr>
          <p:nvPr/>
        </p:nvSpPr>
        <p:spPr bwMode="auto">
          <a:xfrm>
            <a:off x="827584" y="6162447"/>
            <a:ext cx="5328592" cy="369332"/>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ea typeface="標楷體" pitchFamily="65" charset="-120"/>
                <a:cs typeface="Times New Roman" panose="02020603050405020304" pitchFamily="18" charset="0"/>
              </a:rPr>
              <a:t>Occupational Safety and Health Management Measures</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15" name="投影片編號版面配置區 2">
            <a:extLst>
              <a:ext uri="{FF2B5EF4-FFF2-40B4-BE49-F238E27FC236}">
                <a16:creationId xmlns:a16="http://schemas.microsoft.com/office/drawing/2014/main" id="{C1679B6A-DF1B-4A1E-AD61-8878191A9833}"/>
              </a:ext>
            </a:extLst>
          </p:cNvPr>
          <p:cNvSpPr>
            <a:spLocks noGrp="1"/>
          </p:cNvSpPr>
          <p:nvPr>
            <p:ph type="sldNum" sz="quarter" idx="12"/>
          </p:nvPr>
        </p:nvSpPr>
        <p:spPr>
          <a:xfrm>
            <a:off x="6753225" y="6315961"/>
            <a:ext cx="2133600" cy="412155"/>
          </a:xfrm>
        </p:spPr>
        <p:txBody>
          <a:bodyPr/>
          <a:lstStyle/>
          <a:p>
            <a:fld id="{A36E6B7E-3405-4ABC-8F0A-11CAAA034E4E}" type="slidenum">
              <a:rPr lang="zh-TW" altLang="en-US" smtClean="0"/>
              <a:pPr/>
              <a:t>48</a:t>
            </a:fld>
            <a:endParaRPr lang="zh-TW" altLang="en-US" dirty="0"/>
          </a:p>
        </p:txBody>
      </p:sp>
    </p:spTree>
    <p:extLst>
      <p:ext uri="{BB962C8B-B14F-4D97-AF65-F5344CB8AC3E}">
        <p14:creationId xmlns:p14="http://schemas.microsoft.com/office/powerpoint/2010/main" val="3118397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6BB850A4-CA0B-413B-A8ED-95B707A634DE}"/>
              </a:ext>
            </a:extLst>
          </p:cNvPr>
          <p:cNvSpPr txBox="1">
            <a:spLocks noChangeArrowheads="1"/>
          </p:cNvSpPr>
          <p:nvPr/>
        </p:nvSpPr>
        <p:spPr>
          <a:xfrm>
            <a:off x="457200" y="538330"/>
            <a:ext cx="8229600"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a:latin typeface="Times New Roman" panose="02020603050405020304" pitchFamily="18" charset="0"/>
              </a:rPr>
              <a:t>Pressure container (cont.)</a:t>
            </a:r>
            <a:endParaRPr lang="zh-TW" altLang="en-US" dirty="0">
              <a:latin typeface="Times New Roman" panose="02020603050405020304" pitchFamily="18" charset="0"/>
            </a:endParaRPr>
          </a:p>
        </p:txBody>
      </p:sp>
      <p:sp>
        <p:nvSpPr>
          <p:cNvPr id="9" name="Rectangle 3">
            <a:extLst>
              <a:ext uri="{FF2B5EF4-FFF2-40B4-BE49-F238E27FC236}">
                <a16:creationId xmlns:a16="http://schemas.microsoft.com/office/drawing/2014/main" id="{2847DF3F-4352-45C3-A9AA-91A562AB76BA}"/>
              </a:ext>
            </a:extLst>
          </p:cNvPr>
          <p:cNvSpPr txBox="1">
            <a:spLocks noChangeArrowheads="1"/>
          </p:cNvSpPr>
          <p:nvPr/>
        </p:nvSpPr>
        <p:spPr>
          <a:xfrm>
            <a:off x="475109" y="2003474"/>
            <a:ext cx="5915000" cy="4127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altLang="zh-TW" sz="2400"/>
              <a:t>Whether or not there is abnormality in the function of safety valve, pressure gauge, and other safety devices?</a:t>
            </a:r>
            <a:endParaRPr lang="zh-TW" altLang="zh-TW" sz="2400"/>
          </a:p>
          <a:p>
            <a:pPr lvl="1"/>
            <a:r>
              <a:rPr lang="en-US" altLang="zh-TW" sz="2400"/>
              <a:t>Whether or not there is damage in pressure gauge, thermometer, and other safety devices?  </a:t>
            </a:r>
            <a:endParaRPr lang="zh-TW" altLang="zh-TW" sz="2400" dirty="0"/>
          </a:p>
        </p:txBody>
      </p:sp>
      <p:pic>
        <p:nvPicPr>
          <p:cNvPr id="16" name="Picture 4" descr="IMG_0001">
            <a:extLst>
              <a:ext uri="{FF2B5EF4-FFF2-40B4-BE49-F238E27FC236}">
                <a16:creationId xmlns:a16="http://schemas.microsoft.com/office/drawing/2014/main" id="{A35922C8-51FB-4B0E-8FF2-5057285DF819}"/>
              </a:ext>
            </a:extLst>
          </p:cNvPr>
          <p:cNvPicPr>
            <a:picLocks noChangeAspect="1" noChangeArrowheads="1"/>
          </p:cNvPicPr>
          <p:nvPr/>
        </p:nvPicPr>
        <p:blipFill rotWithShape="1">
          <a:blip r:embed="rId3" cstate="print"/>
          <a:srcRect l="5094" t="1458" r="17412"/>
          <a:stretch/>
        </p:blipFill>
        <p:spPr>
          <a:xfrm>
            <a:off x="6539582" y="2003474"/>
            <a:ext cx="2347243" cy="3979714"/>
          </a:xfrm>
          <a:prstGeom prst="rect">
            <a:avLst/>
          </a:prstGeom>
          <a:noFill/>
        </p:spPr>
      </p:pic>
      <p:sp>
        <p:nvSpPr>
          <p:cNvPr id="17" name="投影片編號版面配置區 2">
            <a:extLst>
              <a:ext uri="{FF2B5EF4-FFF2-40B4-BE49-F238E27FC236}">
                <a16:creationId xmlns:a16="http://schemas.microsoft.com/office/drawing/2014/main" id="{E6648033-6998-4C78-9AC4-7249A30A7646}"/>
              </a:ext>
            </a:extLst>
          </p:cNvPr>
          <p:cNvSpPr>
            <a:spLocks noGrp="1"/>
          </p:cNvSpPr>
          <p:nvPr>
            <p:ph type="sldNum" sz="quarter" idx="12"/>
          </p:nvPr>
        </p:nvSpPr>
        <p:spPr>
          <a:xfrm>
            <a:off x="6753225" y="6323565"/>
            <a:ext cx="2133600" cy="412155"/>
          </a:xfrm>
        </p:spPr>
        <p:txBody>
          <a:bodyPr/>
          <a:lstStyle/>
          <a:p>
            <a:fld id="{A36E6B7E-3405-4ABC-8F0A-11CAAA034E4E}" type="slidenum">
              <a:rPr lang="zh-TW" altLang="en-US" smtClean="0"/>
              <a:pPr/>
              <a:t>49</a:t>
            </a:fld>
            <a:endParaRPr lang="zh-TW" altLang="en-US" dirty="0"/>
          </a:p>
        </p:txBody>
      </p:sp>
      <p:sp>
        <p:nvSpPr>
          <p:cNvPr id="18" name="Text Box 9">
            <a:extLst>
              <a:ext uri="{FF2B5EF4-FFF2-40B4-BE49-F238E27FC236}">
                <a16:creationId xmlns:a16="http://schemas.microsoft.com/office/drawing/2014/main" id="{69ABF4A7-3C3D-48A8-AB28-5E5E80BA0897}"/>
              </a:ext>
            </a:extLst>
          </p:cNvPr>
          <p:cNvSpPr txBox="1">
            <a:spLocks noChangeArrowheads="1"/>
          </p:cNvSpPr>
          <p:nvPr/>
        </p:nvSpPr>
        <p:spPr bwMode="auto">
          <a:xfrm>
            <a:off x="827584" y="6162447"/>
            <a:ext cx="5328592" cy="369332"/>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ea typeface="標楷體" pitchFamily="65" charset="-120"/>
                <a:cs typeface="Times New Roman" panose="02020603050405020304" pitchFamily="18" charset="0"/>
              </a:rPr>
              <a:t>Occupational Safety and Health Management Measures</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19" name="Text Box 5">
            <a:extLst>
              <a:ext uri="{FF2B5EF4-FFF2-40B4-BE49-F238E27FC236}">
                <a16:creationId xmlns:a16="http://schemas.microsoft.com/office/drawing/2014/main" id="{0CA9F6D1-C0E2-499F-AB24-78FB3C6EA1F0}"/>
              </a:ext>
            </a:extLst>
          </p:cNvPr>
          <p:cNvSpPr txBox="1">
            <a:spLocks noChangeArrowheads="1"/>
          </p:cNvSpPr>
          <p:nvPr/>
        </p:nvSpPr>
        <p:spPr bwMode="auto">
          <a:xfrm>
            <a:off x="6480493" y="5445224"/>
            <a:ext cx="2465419" cy="369332"/>
          </a:xfrm>
          <a:prstGeom prst="rect">
            <a:avLst/>
          </a:prstGeom>
          <a:noFill/>
          <a:ln w="19050">
            <a:solidFill>
              <a:srgbClr val="CCFFCC"/>
            </a:solidFill>
            <a:miter lim="800000"/>
            <a:headEnd/>
            <a:tailEnd/>
          </a:ln>
        </p:spPr>
        <p:txBody>
          <a:bodyPr wrap="none">
            <a:spAutoFit/>
          </a:bodyPr>
          <a:lstStyle/>
          <a:p>
            <a:r>
              <a:rPr lang="en-US" altLang="zh-TW" b="1" dirty="0">
                <a:solidFill>
                  <a:schemeClr val="bg1"/>
                </a:solidFill>
                <a:latin typeface="Times New Roman" panose="02020603050405020304" pitchFamily="18" charset="0"/>
                <a:ea typeface="標楷體" pitchFamily="65" charset="-120"/>
                <a:cs typeface="Times New Roman" panose="02020603050405020304" pitchFamily="18" charset="0"/>
              </a:rPr>
              <a:t>high-pressure sterilizer</a:t>
            </a:r>
            <a:endParaRPr lang="zh-TW" altLang="en-US" b="1" dirty="0">
              <a:solidFill>
                <a:schemeClr val="bg1"/>
              </a:solidFill>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771213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58880" y="6316824"/>
            <a:ext cx="2133600" cy="365125"/>
          </a:xfrm>
        </p:spPr>
        <p:txBody>
          <a:bodyPr/>
          <a:lstStyle/>
          <a:p>
            <a:pPr>
              <a:defRPr/>
            </a:pPr>
            <a:fld id="{2C463222-3884-42D2-8A9D-F71189E9DF7D}" type="slidenum">
              <a:rPr lang="en-US" altLang="zh-TW" smtClean="0"/>
              <a:pPr>
                <a:defRPr/>
              </a:pPr>
              <a:t>5</a:t>
            </a:fld>
            <a:endParaRPr lang="en-US" altLang="zh-TW" dirty="0"/>
          </a:p>
        </p:txBody>
      </p:sp>
      <p:sp>
        <p:nvSpPr>
          <p:cNvPr id="5" name="標題 4"/>
          <p:cNvSpPr>
            <a:spLocks noGrp="1"/>
          </p:cNvSpPr>
          <p:nvPr>
            <p:ph type="title"/>
          </p:nvPr>
        </p:nvSpPr>
        <p:spPr>
          <a:xfrm>
            <a:off x="1010097" y="659989"/>
            <a:ext cx="7412158" cy="584775"/>
          </a:xfrm>
          <a:prstGeom prst="rect">
            <a:avLst/>
          </a:prstGeom>
        </p:spPr>
        <p:txBody>
          <a:bodyPr wrap="none">
            <a:spAutoFit/>
          </a:bodyPr>
          <a:lstStyle/>
          <a:p>
            <a:r>
              <a:rPr lang="en-US" altLang="zh-TW" sz="3200" dirty="0">
                <a:latin typeface="Times New Roman" panose="02020603050405020304" pitchFamily="18" charset="0"/>
              </a:rPr>
              <a:t>Three major causes of disasters accidents</a:t>
            </a:r>
            <a:endParaRPr lang="zh-TW" altLang="en-US" sz="3200" dirty="0">
              <a:latin typeface="Times New Roman" panose="02020603050405020304" pitchFamily="18" charset="0"/>
            </a:endParaRPr>
          </a:p>
        </p:txBody>
      </p:sp>
      <p:cxnSp>
        <p:nvCxnSpPr>
          <p:cNvPr id="20" name="直線單箭頭接點 19"/>
          <p:cNvCxnSpPr>
            <a:cxnSpLocks/>
            <a:stCxn id="91" idx="2"/>
            <a:endCxn id="14" idx="0"/>
          </p:cNvCxnSpPr>
          <p:nvPr/>
        </p:nvCxnSpPr>
        <p:spPr>
          <a:xfrm flipH="1">
            <a:off x="5151173" y="3227463"/>
            <a:ext cx="379985" cy="7193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a:cxnSpLocks/>
            <a:stCxn id="7" idx="3"/>
          </p:cNvCxnSpPr>
          <p:nvPr/>
        </p:nvCxnSpPr>
        <p:spPr>
          <a:xfrm>
            <a:off x="3754771" y="2616097"/>
            <a:ext cx="1224297" cy="126454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cxnSpLocks/>
            <a:stCxn id="9" idx="3"/>
            <a:endCxn id="14" idx="1"/>
          </p:cNvCxnSpPr>
          <p:nvPr/>
        </p:nvCxnSpPr>
        <p:spPr>
          <a:xfrm>
            <a:off x="2871360" y="4110623"/>
            <a:ext cx="1544844" cy="2081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cxnSpLocks/>
            <a:stCxn id="11" idx="3"/>
          </p:cNvCxnSpPr>
          <p:nvPr/>
        </p:nvCxnSpPr>
        <p:spPr>
          <a:xfrm flipV="1">
            <a:off x="2732767" y="4336520"/>
            <a:ext cx="2160240" cy="8665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接點 68"/>
          <p:cNvCxnSpPr>
            <a:cxnSpLocks/>
            <a:stCxn id="14" idx="2"/>
            <a:endCxn id="40" idx="0"/>
          </p:cNvCxnSpPr>
          <p:nvPr/>
        </p:nvCxnSpPr>
        <p:spPr>
          <a:xfrm>
            <a:off x="5151173" y="4316107"/>
            <a:ext cx="1454202" cy="6709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4" name="群組 83"/>
          <p:cNvGrpSpPr/>
          <p:nvPr/>
        </p:nvGrpSpPr>
        <p:grpSpPr>
          <a:xfrm>
            <a:off x="280522" y="1691646"/>
            <a:ext cx="8487055" cy="4146455"/>
            <a:chOff x="-7670" y="1547630"/>
            <a:chExt cx="8487055" cy="4146455"/>
          </a:xfrm>
        </p:grpSpPr>
        <p:grpSp>
          <p:nvGrpSpPr>
            <p:cNvPr id="81" name="群組 80"/>
            <p:cNvGrpSpPr/>
            <p:nvPr/>
          </p:nvGrpSpPr>
          <p:grpSpPr>
            <a:xfrm>
              <a:off x="-7670" y="1547630"/>
              <a:ext cx="8487055" cy="4146455"/>
              <a:chOff x="-7670" y="1547630"/>
              <a:chExt cx="8487055" cy="4146455"/>
            </a:xfrm>
          </p:grpSpPr>
          <p:cxnSp>
            <p:nvCxnSpPr>
              <p:cNvPr id="55" name="直線接點 54"/>
              <p:cNvCxnSpPr>
                <a:cxnSpLocks/>
              </p:cNvCxnSpPr>
              <p:nvPr/>
            </p:nvCxnSpPr>
            <p:spPr>
              <a:xfrm>
                <a:off x="2488361" y="5530574"/>
                <a:ext cx="378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80" name="群組 79"/>
              <p:cNvGrpSpPr/>
              <p:nvPr/>
            </p:nvGrpSpPr>
            <p:grpSpPr>
              <a:xfrm>
                <a:off x="-7670" y="1547630"/>
                <a:ext cx="8487055" cy="4146455"/>
                <a:chOff x="-7670" y="1547630"/>
                <a:chExt cx="8487055" cy="4146455"/>
              </a:xfrm>
            </p:grpSpPr>
            <p:cxnSp>
              <p:nvCxnSpPr>
                <p:cNvPr id="35" name="直線單箭頭接點 34"/>
                <p:cNvCxnSpPr>
                  <a:cxnSpLocks/>
                  <a:stCxn id="36" idx="1"/>
                  <a:endCxn id="91" idx="3"/>
                </p:cNvCxnSpPr>
                <p:nvPr/>
              </p:nvCxnSpPr>
              <p:spPr>
                <a:xfrm flipH="1">
                  <a:off x="6296395" y="2898781"/>
                  <a:ext cx="73496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7031364" y="2493439"/>
                  <a:ext cx="1448021" cy="8106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Knowledge, awareness </a:t>
                  </a:r>
                </a:p>
                <a:p>
                  <a:pPr algn="ctr"/>
                  <a:r>
                    <a:rPr lang="en-US" altLang="zh-TW"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and values</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79" name="群組 78"/>
                <p:cNvGrpSpPr/>
                <p:nvPr/>
              </p:nvGrpSpPr>
              <p:grpSpPr>
                <a:xfrm>
                  <a:off x="-7670" y="1547630"/>
                  <a:ext cx="8395934" cy="4146455"/>
                  <a:chOff x="-7670" y="1547630"/>
                  <a:chExt cx="8395934" cy="4146455"/>
                </a:xfrm>
              </p:grpSpPr>
              <p:cxnSp>
                <p:nvCxnSpPr>
                  <p:cNvPr id="49" name="直線接點 48"/>
                  <p:cNvCxnSpPr>
                    <a:cxnSpLocks/>
                    <a:endCxn id="37" idx="0"/>
                  </p:cNvCxnSpPr>
                  <p:nvPr/>
                </p:nvCxnSpPr>
                <p:spPr>
                  <a:xfrm>
                    <a:off x="2831900" y="2968633"/>
                    <a:ext cx="694647" cy="315989"/>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接點 50"/>
                  <p:cNvCxnSpPr>
                    <a:cxnSpLocks/>
                    <a:stCxn id="10" idx="3"/>
                    <a:endCxn id="37" idx="2"/>
                  </p:cNvCxnSpPr>
                  <p:nvPr/>
                </p:nvCxnSpPr>
                <p:spPr>
                  <a:xfrm flipV="1">
                    <a:off x="2958981" y="3716670"/>
                    <a:ext cx="567566" cy="61837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2771640" y="3296457"/>
                    <a:ext cx="1512166" cy="395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ea typeface="標楷體" panose="03000509000000000000" pitchFamily="65" charset="-120"/>
                      </a:rPr>
                      <a:t>Indirect cause</a:t>
                    </a:r>
                    <a:endParaRPr lang="zh-TW" altLang="en-US" dirty="0">
                      <a:solidFill>
                        <a:schemeClr val="tx1"/>
                      </a:solidFill>
                      <a:ea typeface="標楷體" panose="03000509000000000000" pitchFamily="65" charset="-120"/>
                    </a:endParaRPr>
                  </a:p>
                </p:txBody>
              </p:sp>
              <p:sp>
                <p:nvSpPr>
                  <p:cNvPr id="56" name="矩形 55"/>
                  <p:cNvSpPr/>
                  <p:nvPr/>
                </p:nvSpPr>
                <p:spPr>
                  <a:xfrm>
                    <a:off x="2762443" y="5296582"/>
                    <a:ext cx="1332064"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ea typeface="標楷體" panose="03000509000000000000" pitchFamily="65" charset="-120"/>
                      </a:rPr>
                      <a:t>Basic</a:t>
                    </a:r>
                    <a:r>
                      <a:rPr lang="zh-TW" altLang="en-US" dirty="0">
                        <a:solidFill>
                          <a:schemeClr val="tx1"/>
                        </a:solidFill>
                        <a:ea typeface="標楷體" panose="03000509000000000000" pitchFamily="65" charset="-120"/>
                      </a:rPr>
                      <a:t> </a:t>
                    </a:r>
                    <a:r>
                      <a:rPr lang="en-US" altLang="zh-TW" dirty="0">
                        <a:solidFill>
                          <a:schemeClr val="tx1"/>
                        </a:solidFill>
                        <a:ea typeface="標楷體" panose="03000509000000000000" pitchFamily="65" charset="-120"/>
                      </a:rPr>
                      <a:t>cause</a:t>
                    </a:r>
                    <a:endParaRPr lang="zh-TW" altLang="en-US" dirty="0">
                      <a:solidFill>
                        <a:schemeClr val="tx1"/>
                      </a:solidFill>
                      <a:ea typeface="標楷體" panose="03000509000000000000" pitchFamily="65" charset="-120"/>
                    </a:endParaRPr>
                  </a:p>
                </p:txBody>
              </p:sp>
              <p:grpSp>
                <p:nvGrpSpPr>
                  <p:cNvPr id="78" name="群組 77"/>
                  <p:cNvGrpSpPr/>
                  <p:nvPr/>
                </p:nvGrpSpPr>
                <p:grpSpPr>
                  <a:xfrm>
                    <a:off x="-7670" y="1547630"/>
                    <a:ext cx="8395934" cy="4146455"/>
                    <a:chOff x="-7670" y="1547630"/>
                    <a:chExt cx="8395934" cy="4146455"/>
                  </a:xfrm>
                </p:grpSpPr>
                <p:grpSp>
                  <p:nvGrpSpPr>
                    <p:cNvPr id="31" name="群組 30"/>
                    <p:cNvGrpSpPr/>
                    <p:nvPr/>
                  </p:nvGrpSpPr>
                  <p:grpSpPr>
                    <a:xfrm>
                      <a:off x="-7670" y="1547630"/>
                      <a:ext cx="8395934" cy="4146455"/>
                      <a:chOff x="-7670" y="1043574"/>
                      <a:chExt cx="8395934" cy="4146455"/>
                    </a:xfrm>
                  </p:grpSpPr>
                  <p:sp>
                    <p:nvSpPr>
                      <p:cNvPr id="26" name="矩形 25"/>
                      <p:cNvSpPr/>
                      <p:nvPr/>
                    </p:nvSpPr>
                    <p:spPr>
                      <a:xfrm>
                        <a:off x="4788024" y="2204904"/>
                        <a:ext cx="1224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tx1"/>
                          </a:solidFill>
                          <a:ea typeface="標楷體" panose="03000509000000000000" pitchFamily="65" charset="-120"/>
                        </a:endParaRPr>
                      </a:p>
                    </p:txBody>
                  </p:sp>
                  <p:cxnSp>
                    <p:nvCxnSpPr>
                      <p:cNvPr id="27" name="直線單箭頭接點 26"/>
                      <p:cNvCxnSpPr>
                        <a:cxnSpLocks/>
                      </p:cNvCxnSpPr>
                      <p:nvPr/>
                    </p:nvCxnSpPr>
                    <p:spPr>
                      <a:xfrm flipH="1">
                        <a:off x="5409516" y="1636233"/>
                        <a:ext cx="260920" cy="5537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0" name="群組 29"/>
                      <p:cNvGrpSpPr/>
                      <p:nvPr/>
                    </p:nvGrpSpPr>
                    <p:grpSpPr>
                      <a:xfrm>
                        <a:off x="-7670" y="1043574"/>
                        <a:ext cx="8395934" cy="4146455"/>
                        <a:chOff x="-7670" y="1043574"/>
                        <a:chExt cx="8395934" cy="4146455"/>
                      </a:xfrm>
                    </p:grpSpPr>
                    <p:grpSp>
                      <p:nvGrpSpPr>
                        <p:cNvPr id="16" name="群組 15"/>
                        <p:cNvGrpSpPr/>
                        <p:nvPr/>
                      </p:nvGrpSpPr>
                      <p:grpSpPr>
                        <a:xfrm>
                          <a:off x="-7670" y="1675637"/>
                          <a:ext cx="8198545" cy="3514392"/>
                          <a:chOff x="-367710" y="1396897"/>
                          <a:chExt cx="8198545" cy="3514392"/>
                        </a:xfrm>
                      </p:grpSpPr>
                      <p:sp>
                        <p:nvSpPr>
                          <p:cNvPr id="7" name="矩形 6"/>
                          <p:cNvSpPr/>
                          <p:nvPr/>
                        </p:nvSpPr>
                        <p:spPr>
                          <a:xfrm>
                            <a:off x="294958" y="1396897"/>
                            <a:ext cx="2811581" cy="58477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Machinery, </a:t>
                            </a:r>
                          </a:p>
                          <a:p>
                            <a:pPr algn="ct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equipment or environments</a:t>
                            </a: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a:xfrm>
                            <a:off x="1034197" y="1998132"/>
                            <a:ext cx="1437371" cy="369332"/>
                          </a:xfrm>
                          <a:prstGeom prst="rect">
                            <a:avLst/>
                          </a:prstGeom>
                          <a:noFill/>
                        </p:spPr>
                        <p:txBody>
                          <a:bodyPr wrap="squar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(Unsafe state)</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99128" y="2981789"/>
                            <a:ext cx="2124000" cy="404043"/>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Operator</a:t>
                            </a: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文字方塊 9"/>
                          <p:cNvSpPr txBox="1"/>
                          <p:nvPr/>
                        </p:nvSpPr>
                        <p:spPr>
                          <a:xfrm>
                            <a:off x="-367710" y="3367581"/>
                            <a:ext cx="2966651" cy="369332"/>
                          </a:xfrm>
                          <a:prstGeom prst="rect">
                            <a:avLst/>
                          </a:prstGeom>
                          <a:noFill/>
                        </p:spPr>
                        <p:txBody>
                          <a:bodyPr wrap="square" rtlCol="0">
                            <a:spAutoFit/>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(Unsafe actions and behaviors)</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矩形 10"/>
                          <p:cNvSpPr/>
                          <p:nvPr/>
                        </p:nvSpPr>
                        <p:spPr>
                          <a:xfrm>
                            <a:off x="-147713" y="3990759"/>
                            <a:ext cx="2232248" cy="57107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ea typeface="標楷體" panose="03000509000000000000" pitchFamily="65" charset="-120"/>
                              </a:rPr>
                              <a:t>Management and supervision</a:t>
                            </a:r>
                            <a:endParaRPr lang="zh-TW" altLang="en-US" dirty="0">
                              <a:solidFill>
                                <a:schemeClr val="tx1"/>
                              </a:solidFill>
                              <a:ea typeface="標楷體" panose="03000509000000000000" pitchFamily="65" charset="-120"/>
                            </a:endParaRPr>
                          </a:p>
                        </p:txBody>
                      </p:sp>
                      <p:sp>
                        <p:nvSpPr>
                          <p:cNvPr id="12" name="文字方塊 11"/>
                          <p:cNvSpPr txBox="1"/>
                          <p:nvPr/>
                        </p:nvSpPr>
                        <p:spPr>
                          <a:xfrm>
                            <a:off x="-225320" y="4541957"/>
                            <a:ext cx="2519034" cy="369332"/>
                          </a:xfrm>
                          <a:prstGeom prst="rect">
                            <a:avLst/>
                          </a:prstGeom>
                          <a:noFill/>
                        </p:spPr>
                        <p:txBody>
                          <a:bodyPr wrap="squar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Improper management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文字方塊 13"/>
                          <p:cNvSpPr txBox="1"/>
                          <p:nvPr/>
                        </p:nvSpPr>
                        <p:spPr>
                          <a:xfrm>
                            <a:off x="3767972" y="3019963"/>
                            <a:ext cx="1469937" cy="369332"/>
                          </a:xfrm>
                          <a:prstGeom prst="rect">
                            <a:avLst/>
                          </a:prstGeom>
                          <a:solidFill>
                            <a:schemeClr val="bg2">
                              <a:lumMod val="75000"/>
                            </a:schemeClr>
                          </a:solidFill>
                          <a:ln w="28575">
                            <a:solidFill>
                              <a:schemeClr val="tx1"/>
                            </a:solidFill>
                          </a:ln>
                        </p:spPr>
                        <p:txBody>
                          <a:bodyPr vert="horz" wrap="square" rtlCol="0">
                            <a:spAutoFit/>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Combination</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矩形 14"/>
                          <p:cNvSpPr/>
                          <p:nvPr/>
                        </p:nvSpPr>
                        <p:spPr>
                          <a:xfrm>
                            <a:off x="5670915" y="3005283"/>
                            <a:ext cx="2159920" cy="384012"/>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Times New Roman" panose="02020603050405020304" pitchFamily="18" charset="0"/>
                              </a:rPr>
                              <a:t>Disasters accidents</a:t>
                            </a:r>
                            <a:endParaRPr lang="zh-TW" altLang="en-US" dirty="0">
                              <a:solidFill>
                                <a:schemeClr val="tx1"/>
                              </a:solidFill>
                              <a:ea typeface="標楷體" panose="03000509000000000000" pitchFamily="65" charset="-120"/>
                            </a:endParaRPr>
                          </a:p>
                        </p:txBody>
                      </p:sp>
                    </p:grpSp>
                    <p:sp>
                      <p:nvSpPr>
                        <p:cNvPr id="29" name="文字方塊 28"/>
                        <p:cNvSpPr txBox="1"/>
                        <p:nvPr/>
                      </p:nvSpPr>
                      <p:spPr>
                        <a:xfrm>
                          <a:off x="4788024" y="1043574"/>
                          <a:ext cx="3600240" cy="646331"/>
                        </a:xfrm>
                        <a:prstGeom prst="rect">
                          <a:avLst/>
                        </a:prstGeom>
                        <a:solidFill>
                          <a:schemeClr val="bg1"/>
                        </a:solidFill>
                        <a:ln>
                          <a:solidFill>
                            <a:schemeClr val="tx1"/>
                          </a:solidFill>
                          <a:prstDash val="dash"/>
                        </a:ln>
                      </p:spPr>
                      <p:txBody>
                        <a:bodyPr wrap="square" rtlCol="0">
                          <a:spAutoFit/>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Essence, character, fitness, physical strength and sensory ability</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sp>
                  <p:nvSpPr>
                    <p:cNvPr id="70" name="矩形 69"/>
                    <p:cNvSpPr/>
                    <p:nvPr/>
                  </p:nvSpPr>
                  <p:spPr>
                    <a:xfrm>
                      <a:off x="4500061" y="5164625"/>
                      <a:ext cx="3690813"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Direct cause</a:t>
                      </a:r>
                    </a:p>
                    <a:p>
                      <a:pPr algn="ct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(Energy cannot be absorbed safely and exposure to hazardous substances)</a:t>
                      </a:r>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grpSp>
        </p:grpSp>
        <p:sp>
          <p:nvSpPr>
            <p:cNvPr id="83" name="向右箭號 82"/>
            <p:cNvSpPr/>
            <p:nvPr/>
          </p:nvSpPr>
          <p:spPr>
            <a:xfrm>
              <a:off x="5670436" y="3873068"/>
              <a:ext cx="288032" cy="2160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標楷體" panose="03000509000000000000" pitchFamily="65" charset="-120"/>
              </a:endParaRPr>
            </a:p>
          </p:txBody>
        </p:sp>
      </p:grpSp>
      <p:sp>
        <p:nvSpPr>
          <p:cNvPr id="37" name="矩形 36"/>
          <p:cNvSpPr/>
          <p:nvPr/>
        </p:nvSpPr>
        <p:spPr>
          <a:xfrm>
            <a:off x="3112699" y="3428638"/>
            <a:ext cx="140408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標楷體" panose="03000509000000000000" pitchFamily="65" charset="-120"/>
            </a:endParaRPr>
          </a:p>
        </p:txBody>
      </p:sp>
      <p:sp>
        <p:nvSpPr>
          <p:cNvPr id="38" name="矩形 37"/>
          <p:cNvSpPr/>
          <p:nvPr/>
        </p:nvSpPr>
        <p:spPr>
          <a:xfrm>
            <a:off x="3138127" y="5404574"/>
            <a:ext cx="1178851"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標楷體" panose="03000509000000000000" pitchFamily="65" charset="-120"/>
            </a:endParaRPr>
          </a:p>
        </p:txBody>
      </p:sp>
      <p:sp>
        <p:nvSpPr>
          <p:cNvPr id="40" name="矩形 39"/>
          <p:cNvSpPr/>
          <p:nvPr/>
        </p:nvSpPr>
        <p:spPr>
          <a:xfrm>
            <a:off x="5902285" y="4987082"/>
            <a:ext cx="1406179"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標楷體" panose="03000509000000000000" pitchFamily="65" charset="-120"/>
            </a:endParaRPr>
          </a:p>
        </p:txBody>
      </p:sp>
      <p:sp>
        <p:nvSpPr>
          <p:cNvPr id="42" name="矩形 41"/>
          <p:cNvSpPr/>
          <p:nvPr/>
        </p:nvSpPr>
        <p:spPr>
          <a:xfrm>
            <a:off x="827584" y="1556792"/>
            <a:ext cx="1969770" cy="369332"/>
          </a:xfrm>
          <a:prstGeom prst="rect">
            <a:avLst/>
          </a:prstGeom>
          <a:solidFill>
            <a:srgbClr val="FFFF00"/>
          </a:solidFill>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Note: in red frame.</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1" name="矩形 90">
            <a:extLst>
              <a:ext uri="{FF2B5EF4-FFF2-40B4-BE49-F238E27FC236}">
                <a16:creationId xmlns:a16="http://schemas.microsoft.com/office/drawing/2014/main" id="{111F7D29-3853-4A45-9A8D-83401627BD84}"/>
              </a:ext>
            </a:extLst>
          </p:cNvPr>
          <p:cNvSpPr/>
          <p:nvPr/>
        </p:nvSpPr>
        <p:spPr>
          <a:xfrm>
            <a:off x="4477728" y="2858131"/>
            <a:ext cx="2106859"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Individual difference</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5733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730B75D2-8E34-478F-BF18-207BAFC75E24}"/>
              </a:ext>
            </a:extLst>
          </p:cNvPr>
          <p:cNvSpPr txBox="1">
            <a:spLocks noChangeArrowheads="1"/>
          </p:cNvSpPr>
          <p:nvPr/>
        </p:nvSpPr>
        <p:spPr>
          <a:xfrm>
            <a:off x="457200" y="878039"/>
            <a:ext cx="8229600" cy="919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High-pressure gas container </a:t>
            </a:r>
            <a:br>
              <a:rPr lang="en-US" altLang="zh-TW" sz="3200">
                <a:latin typeface="Times New Roman" panose="02020603050405020304" pitchFamily="18" charset="0"/>
              </a:rPr>
            </a:br>
            <a:r>
              <a:rPr lang="en-US" altLang="zh-TW" sz="3200">
                <a:latin typeface="Times New Roman" panose="02020603050405020304" pitchFamily="18" charset="0"/>
              </a:rPr>
              <a:t>(such as steel gas cylinder)</a:t>
            </a:r>
            <a:endParaRPr lang="en-US" altLang="zh-TW" sz="3200" dirty="0">
              <a:latin typeface="Times New Roman" panose="02020603050405020304" pitchFamily="18" charset="0"/>
            </a:endParaRPr>
          </a:p>
        </p:txBody>
      </p:sp>
      <p:sp>
        <p:nvSpPr>
          <p:cNvPr id="18" name="Rectangle 3">
            <a:extLst>
              <a:ext uri="{FF2B5EF4-FFF2-40B4-BE49-F238E27FC236}">
                <a16:creationId xmlns:a16="http://schemas.microsoft.com/office/drawing/2014/main" id="{408F6725-42FA-497F-838B-9A47B929BCC6}"/>
              </a:ext>
            </a:extLst>
          </p:cNvPr>
          <p:cNvSpPr txBox="1">
            <a:spLocks noChangeArrowheads="1"/>
          </p:cNvSpPr>
          <p:nvPr/>
        </p:nvSpPr>
        <p:spPr>
          <a:xfrm>
            <a:off x="395535" y="1998365"/>
            <a:ext cx="5863975" cy="37433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a:t>Major points of notice for steel gas cylinder</a:t>
            </a:r>
            <a:endParaRPr lang="zh-TW" altLang="zh-TW" sz="2400"/>
          </a:p>
          <a:p>
            <a:pPr lvl="1"/>
            <a:r>
              <a:rPr lang="en-US" altLang="zh-TW" sz="2400"/>
              <a:t>Whether or not horizontal support for high-pressure gas cylinder is fixed? </a:t>
            </a:r>
            <a:endParaRPr lang="zh-TW" altLang="zh-TW" sz="2400"/>
          </a:p>
          <a:p>
            <a:pPr lvl="1"/>
            <a:r>
              <a:rPr lang="en-US" altLang="zh-TW" sz="2400"/>
              <a:t>Whether or not </a:t>
            </a:r>
            <a:r>
              <a:rPr lang="en-US" altLang="zh-TW" sz="2400">
                <a:solidFill>
                  <a:srgbClr val="FF0000"/>
                </a:solidFill>
              </a:rPr>
              <a:t>pressures of various gauges</a:t>
            </a:r>
            <a:r>
              <a:rPr lang="en-US" altLang="zh-TW" sz="2400"/>
              <a:t> are normal? </a:t>
            </a:r>
            <a:endParaRPr lang="zh-TW" altLang="zh-TW" sz="2400"/>
          </a:p>
          <a:p>
            <a:pPr lvl="1"/>
            <a:r>
              <a:rPr lang="en-US" altLang="zh-TW" sz="2400"/>
              <a:t>Where or not there are </a:t>
            </a:r>
            <a:r>
              <a:rPr lang="en-US" altLang="zh-TW" sz="2400">
                <a:solidFill>
                  <a:srgbClr val="FF0000"/>
                </a:solidFill>
              </a:rPr>
              <a:t>inflammable materials</a:t>
            </a:r>
            <a:r>
              <a:rPr lang="en-US" altLang="zh-TW" sz="2400"/>
              <a:t> in the storage space for steel cylinder? </a:t>
            </a:r>
            <a:endParaRPr lang="zh-TW" altLang="zh-TW" sz="2400" dirty="0"/>
          </a:p>
        </p:txBody>
      </p:sp>
      <p:pic>
        <p:nvPicPr>
          <p:cNvPr id="19" name="Picture 4" descr="IMG_0004">
            <a:extLst>
              <a:ext uri="{FF2B5EF4-FFF2-40B4-BE49-F238E27FC236}">
                <a16:creationId xmlns:a16="http://schemas.microsoft.com/office/drawing/2014/main" id="{1BB63F01-422F-40C0-AE44-D8B1869A71E6}"/>
              </a:ext>
            </a:extLst>
          </p:cNvPr>
          <p:cNvPicPr>
            <a:picLocks noChangeAspect="1" noChangeArrowheads="1"/>
          </p:cNvPicPr>
          <p:nvPr/>
        </p:nvPicPr>
        <p:blipFill>
          <a:blip r:embed="rId3" cstate="print"/>
          <a:srcRect/>
          <a:stretch>
            <a:fillRect/>
          </a:stretch>
        </p:blipFill>
        <p:spPr bwMode="auto">
          <a:xfrm>
            <a:off x="4080053" y="4865243"/>
            <a:ext cx="2031104" cy="1522983"/>
          </a:xfrm>
          <a:prstGeom prst="rect">
            <a:avLst/>
          </a:prstGeom>
          <a:noFill/>
          <a:ln w="9525">
            <a:noFill/>
            <a:miter lim="800000"/>
            <a:headEnd/>
            <a:tailEnd/>
          </a:ln>
        </p:spPr>
      </p:pic>
      <p:grpSp>
        <p:nvGrpSpPr>
          <p:cNvPr id="20" name="群組 19">
            <a:extLst>
              <a:ext uri="{FF2B5EF4-FFF2-40B4-BE49-F238E27FC236}">
                <a16:creationId xmlns:a16="http://schemas.microsoft.com/office/drawing/2014/main" id="{20C2D0C1-F456-49A0-9807-A87C594A5520}"/>
              </a:ext>
            </a:extLst>
          </p:cNvPr>
          <p:cNvGrpSpPr/>
          <p:nvPr/>
        </p:nvGrpSpPr>
        <p:grpSpPr>
          <a:xfrm>
            <a:off x="6300788" y="2508329"/>
            <a:ext cx="2609850" cy="3800991"/>
            <a:chOff x="6300788" y="2508329"/>
            <a:chExt cx="2609850" cy="3800991"/>
          </a:xfrm>
        </p:grpSpPr>
        <p:pic>
          <p:nvPicPr>
            <p:cNvPr id="21" name="Picture 6" descr="IMG_0003">
              <a:extLst>
                <a:ext uri="{FF2B5EF4-FFF2-40B4-BE49-F238E27FC236}">
                  <a16:creationId xmlns:a16="http://schemas.microsoft.com/office/drawing/2014/main" id="{BF7A1F5A-31D6-4647-AA22-96E889FF156B}"/>
                </a:ext>
              </a:extLst>
            </p:cNvPr>
            <p:cNvPicPr>
              <a:picLocks noChangeAspect="1" noChangeArrowheads="1"/>
            </p:cNvPicPr>
            <p:nvPr/>
          </p:nvPicPr>
          <p:blipFill>
            <a:blip r:embed="rId4" cstate="print"/>
            <a:srcRect/>
            <a:stretch>
              <a:fillRect/>
            </a:stretch>
          </p:blipFill>
          <p:spPr bwMode="auto">
            <a:xfrm>
              <a:off x="6410326" y="2975959"/>
              <a:ext cx="2500312" cy="3333361"/>
            </a:xfrm>
            <a:prstGeom prst="rect">
              <a:avLst/>
            </a:prstGeom>
            <a:noFill/>
            <a:ln w="9525">
              <a:noFill/>
              <a:miter lim="800000"/>
              <a:headEnd/>
              <a:tailEnd/>
            </a:ln>
          </p:spPr>
        </p:pic>
        <p:sp>
          <p:nvSpPr>
            <p:cNvPr id="22" name="Oval 7">
              <a:extLst>
                <a:ext uri="{FF2B5EF4-FFF2-40B4-BE49-F238E27FC236}">
                  <a16:creationId xmlns:a16="http://schemas.microsoft.com/office/drawing/2014/main" id="{D48E2D8C-C41A-443B-80C0-D0FF919CD1AF}"/>
                </a:ext>
              </a:extLst>
            </p:cNvPr>
            <p:cNvSpPr>
              <a:spLocks noChangeArrowheads="1"/>
            </p:cNvSpPr>
            <p:nvPr/>
          </p:nvSpPr>
          <p:spPr bwMode="auto">
            <a:xfrm>
              <a:off x="7514481" y="2868692"/>
              <a:ext cx="1225550" cy="647700"/>
            </a:xfrm>
            <a:prstGeom prst="ellipse">
              <a:avLst/>
            </a:prstGeom>
            <a:noFill/>
            <a:ln w="31750">
              <a:solidFill>
                <a:srgbClr val="FF0000"/>
              </a:solidFill>
              <a:round/>
              <a:headEnd/>
              <a:tailEnd/>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23" name="Oval 8">
              <a:extLst>
                <a:ext uri="{FF2B5EF4-FFF2-40B4-BE49-F238E27FC236}">
                  <a16:creationId xmlns:a16="http://schemas.microsoft.com/office/drawing/2014/main" id="{740CFC33-2FB9-4A2B-9556-5A0A521F050F}"/>
                </a:ext>
              </a:extLst>
            </p:cNvPr>
            <p:cNvSpPr>
              <a:spLocks noChangeArrowheads="1"/>
            </p:cNvSpPr>
            <p:nvPr/>
          </p:nvSpPr>
          <p:spPr bwMode="auto">
            <a:xfrm>
              <a:off x="6300788" y="5016108"/>
              <a:ext cx="1441450" cy="720725"/>
            </a:xfrm>
            <a:prstGeom prst="ellipse">
              <a:avLst/>
            </a:prstGeom>
            <a:noFill/>
            <a:ln w="31750">
              <a:solidFill>
                <a:srgbClr val="FF0000"/>
              </a:solidFill>
              <a:round/>
              <a:headEnd/>
              <a:tailEnd/>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24" name="Line 9">
              <a:extLst>
                <a:ext uri="{FF2B5EF4-FFF2-40B4-BE49-F238E27FC236}">
                  <a16:creationId xmlns:a16="http://schemas.microsoft.com/office/drawing/2014/main" id="{A59C6C62-7701-4F5C-AE4D-3CEE43062CEA}"/>
                </a:ext>
              </a:extLst>
            </p:cNvPr>
            <p:cNvSpPr>
              <a:spLocks noChangeShapeType="1"/>
            </p:cNvSpPr>
            <p:nvPr/>
          </p:nvSpPr>
          <p:spPr bwMode="auto">
            <a:xfrm>
              <a:off x="6300788" y="4797425"/>
              <a:ext cx="0" cy="287338"/>
            </a:xfrm>
            <a:prstGeom prst="line">
              <a:avLst/>
            </a:prstGeom>
            <a:noFill/>
            <a:ln w="38100">
              <a:solidFill>
                <a:schemeClr val="bg1"/>
              </a:solidFill>
              <a:round/>
              <a:headEnd/>
              <a:tailEnd type="triangle" w="med" len="me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25" name="Text Box 10">
              <a:extLst>
                <a:ext uri="{FF2B5EF4-FFF2-40B4-BE49-F238E27FC236}">
                  <a16:creationId xmlns:a16="http://schemas.microsoft.com/office/drawing/2014/main" id="{887FBEA4-1F35-4285-B767-A224847CB0F4}"/>
                </a:ext>
              </a:extLst>
            </p:cNvPr>
            <p:cNvSpPr txBox="1">
              <a:spLocks noChangeArrowheads="1"/>
            </p:cNvSpPr>
            <p:nvPr/>
          </p:nvSpPr>
          <p:spPr bwMode="auto">
            <a:xfrm>
              <a:off x="6399411" y="4642639"/>
              <a:ext cx="1514475" cy="366712"/>
            </a:xfrm>
            <a:prstGeom prst="rect">
              <a:avLst/>
            </a:prstGeom>
            <a:noFill/>
            <a:ln w="9525">
              <a:noFill/>
              <a:miter lim="800000"/>
              <a:headEnd/>
              <a:tailEnd/>
            </a:ln>
          </p:spPr>
          <p:txBody>
            <a:bodyPr>
              <a:spAutoFit/>
            </a:bodyPr>
            <a:lstStyle/>
            <a:p>
              <a:pPr>
                <a:spcBef>
                  <a:spcPct val="50000"/>
                </a:spcBef>
              </a:pPr>
              <a:endParaRPr lang="zh-TW" altLang="en-US" b="1" dirty="0">
                <a:solidFill>
                  <a:schemeClr val="bg1"/>
                </a:solidFill>
                <a:latin typeface="標楷體" pitchFamily="65" charset="-120"/>
                <a:ea typeface="標楷體" pitchFamily="65" charset="-120"/>
              </a:endParaRPr>
            </a:p>
          </p:txBody>
        </p:sp>
        <p:sp>
          <p:nvSpPr>
            <p:cNvPr id="26" name="Line 11">
              <a:extLst>
                <a:ext uri="{FF2B5EF4-FFF2-40B4-BE49-F238E27FC236}">
                  <a16:creationId xmlns:a16="http://schemas.microsoft.com/office/drawing/2014/main" id="{4DDCB02F-5A63-4503-B609-12513B366A14}"/>
                </a:ext>
              </a:extLst>
            </p:cNvPr>
            <p:cNvSpPr>
              <a:spLocks noChangeShapeType="1"/>
            </p:cNvSpPr>
            <p:nvPr/>
          </p:nvSpPr>
          <p:spPr bwMode="auto">
            <a:xfrm>
              <a:off x="8092331" y="2508329"/>
              <a:ext cx="0" cy="287338"/>
            </a:xfrm>
            <a:prstGeom prst="line">
              <a:avLst/>
            </a:prstGeom>
            <a:noFill/>
            <a:ln w="38100">
              <a:solidFill>
                <a:schemeClr val="tx1"/>
              </a:solidFill>
              <a:round/>
              <a:headEnd/>
              <a:tailEnd type="triangle" w="med" len="med"/>
            </a:ln>
          </p:spPr>
          <p:txBody>
            <a:bodyPr/>
            <a:lstStyle/>
            <a:p>
              <a:endParaRPr lang="zh-TW" altLang="en-US" dirty="0">
                <a:latin typeface="Times New Roman" panose="02020603050405020304" pitchFamily="18" charset="0"/>
                <a:ea typeface="標楷體" panose="03000509000000000000" pitchFamily="65" charset="-120"/>
              </a:endParaRPr>
            </a:p>
          </p:txBody>
        </p:sp>
      </p:grpSp>
      <p:sp>
        <p:nvSpPr>
          <p:cNvPr id="27" name="Text Box 12">
            <a:extLst>
              <a:ext uri="{FF2B5EF4-FFF2-40B4-BE49-F238E27FC236}">
                <a16:creationId xmlns:a16="http://schemas.microsoft.com/office/drawing/2014/main" id="{5749C6B4-600C-466D-844D-D522FD261FB4}"/>
              </a:ext>
            </a:extLst>
          </p:cNvPr>
          <p:cNvSpPr txBox="1">
            <a:spLocks noChangeArrowheads="1"/>
          </p:cNvSpPr>
          <p:nvPr/>
        </p:nvSpPr>
        <p:spPr bwMode="auto">
          <a:xfrm>
            <a:off x="6259513" y="1892195"/>
            <a:ext cx="2698006" cy="646331"/>
          </a:xfrm>
          <a:prstGeom prst="rect">
            <a:avLst/>
          </a:prstGeom>
          <a:noFill/>
          <a:ln w="9525">
            <a:noFill/>
            <a:miter lim="800000"/>
            <a:headEnd/>
            <a:tailEnd/>
          </a:ln>
        </p:spPr>
        <p:txBody>
          <a:bodyPr wrap="square">
            <a:spAutoFit/>
          </a:bodyPr>
          <a:lstStyle/>
          <a:p>
            <a:pPr>
              <a:spcBef>
                <a:spcPct val="50000"/>
              </a:spcBef>
            </a:pPr>
            <a:r>
              <a:rPr lang="en-US" altLang="zh-TW" dirty="0">
                <a:solidFill>
                  <a:srgbClr val="FF0000"/>
                </a:solidFill>
                <a:latin typeface="Times New Roman" panose="02020603050405020304" pitchFamily="18" charset="0"/>
                <a:cs typeface="Times New Roman" panose="02020603050405020304" pitchFamily="18" charset="0"/>
              </a:rPr>
              <a:t>Wrench shouldn't be put on the switch of steel cylinder</a:t>
            </a:r>
            <a:endPar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28" name="Text Box 14">
            <a:extLst>
              <a:ext uri="{FF2B5EF4-FFF2-40B4-BE49-F238E27FC236}">
                <a16:creationId xmlns:a16="http://schemas.microsoft.com/office/drawing/2014/main" id="{9E8431BE-DFA8-4BFC-85B5-CF29B2EEB00C}"/>
              </a:ext>
            </a:extLst>
          </p:cNvPr>
          <p:cNvSpPr txBox="1">
            <a:spLocks noChangeArrowheads="1"/>
          </p:cNvSpPr>
          <p:nvPr/>
        </p:nvSpPr>
        <p:spPr bwMode="auto">
          <a:xfrm>
            <a:off x="601167" y="5376470"/>
            <a:ext cx="3424117" cy="646331"/>
          </a:xfrm>
          <a:prstGeom prst="rect">
            <a:avLst/>
          </a:prstGeom>
          <a:solidFill>
            <a:schemeClr val="bg1"/>
          </a:solidFill>
          <a:ln w="9525">
            <a:solidFill>
              <a:schemeClr val="tx1"/>
            </a:solidFill>
            <a:miter lim="800000"/>
            <a:headEnd/>
            <a:tailEnd/>
          </a:ln>
        </p:spPr>
        <p:txBody>
          <a:bodyPr wrap="square">
            <a:spAutoFit/>
          </a:bodyPr>
          <a:lstStyle/>
          <a:p>
            <a:pPr>
              <a:spcBef>
                <a:spcPct val="50000"/>
              </a:spcBef>
            </a:pPr>
            <a:r>
              <a:rPr lang="en-US" altLang="zh-TW" dirty="0">
                <a:latin typeface="Times New Roman" panose="02020603050405020304" pitchFamily="18" charset="0"/>
                <a:cs typeface="Times New Roman" panose="02020603050405020304" pitchFamily="18" charset="0"/>
              </a:rPr>
              <a:t> Spare cylinder and empty cylinder should be furnished with cap</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29" name="Text Box 17">
            <a:extLst>
              <a:ext uri="{FF2B5EF4-FFF2-40B4-BE49-F238E27FC236}">
                <a16:creationId xmlns:a16="http://schemas.microsoft.com/office/drawing/2014/main" id="{791E7320-B1ED-4AEF-97C9-9FF4CB0F7E6D}"/>
              </a:ext>
            </a:extLst>
          </p:cNvPr>
          <p:cNvSpPr txBox="1">
            <a:spLocks noChangeArrowheads="1"/>
          </p:cNvSpPr>
          <p:nvPr/>
        </p:nvSpPr>
        <p:spPr bwMode="auto">
          <a:xfrm>
            <a:off x="853830" y="6467133"/>
            <a:ext cx="5405680"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Occupational safety and health facilities regulations &amp;</a:t>
            </a:r>
            <a:endParaRPr lang="zh-TW" altLang="en-US"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Occupational Safety and Health Management Measures</a:t>
            </a:r>
            <a:endParaRPr lang="zh-TW" altLang="en-US" sz="1700" dirty="0">
              <a:latin typeface="Times New Roman" panose="02020603050405020304" pitchFamily="18" charset="0"/>
              <a:ea typeface="標楷體" pitchFamily="65" charset="-120"/>
              <a:cs typeface="Times New Roman" panose="02020603050405020304" pitchFamily="18" charset="0"/>
            </a:endParaRPr>
          </a:p>
        </p:txBody>
      </p:sp>
      <p:sp>
        <p:nvSpPr>
          <p:cNvPr id="30" name="投影片編號版面配置區 2">
            <a:extLst>
              <a:ext uri="{FF2B5EF4-FFF2-40B4-BE49-F238E27FC236}">
                <a16:creationId xmlns:a16="http://schemas.microsoft.com/office/drawing/2014/main" id="{178223B7-BEE1-49DE-B88A-26101B233FD5}"/>
              </a:ext>
            </a:extLst>
          </p:cNvPr>
          <p:cNvSpPr>
            <a:spLocks noGrp="1"/>
          </p:cNvSpPr>
          <p:nvPr>
            <p:ph type="sldNum" sz="quarter" idx="12"/>
          </p:nvPr>
        </p:nvSpPr>
        <p:spPr>
          <a:xfrm>
            <a:off x="6763786" y="6316077"/>
            <a:ext cx="2133600" cy="412155"/>
          </a:xfrm>
        </p:spPr>
        <p:txBody>
          <a:bodyPr/>
          <a:lstStyle/>
          <a:p>
            <a:fld id="{A36E6B7E-3405-4ABC-8F0A-11CAAA034E4E}" type="slidenum">
              <a:rPr lang="zh-TW" altLang="en-US" smtClean="0"/>
              <a:pPr/>
              <a:t>50</a:t>
            </a:fld>
            <a:endParaRPr lang="zh-TW" altLang="en-US" dirty="0"/>
          </a:p>
        </p:txBody>
      </p:sp>
      <p:sp>
        <p:nvSpPr>
          <p:cNvPr id="31" name="矩形 30">
            <a:extLst>
              <a:ext uri="{FF2B5EF4-FFF2-40B4-BE49-F238E27FC236}">
                <a16:creationId xmlns:a16="http://schemas.microsoft.com/office/drawing/2014/main" id="{DAFD2822-6153-4915-AEAC-502AC19DA80A}"/>
              </a:ext>
            </a:extLst>
          </p:cNvPr>
          <p:cNvSpPr/>
          <p:nvPr/>
        </p:nvSpPr>
        <p:spPr>
          <a:xfrm>
            <a:off x="6402280" y="4413478"/>
            <a:ext cx="2031105" cy="646331"/>
          </a:xfrm>
          <a:prstGeom prst="rect">
            <a:avLst/>
          </a:prstGeom>
        </p:spPr>
        <p:txBody>
          <a:bodyPr wrap="square">
            <a:spAutoFit/>
          </a:bodyPr>
          <a:lstStyle/>
          <a:p>
            <a:r>
              <a:rPr lang="en-US" altLang="zh-TW" dirty="0">
                <a:solidFill>
                  <a:schemeClr val="bg1"/>
                </a:solidFill>
                <a:latin typeface="Times New Roman" panose="02020603050405020304" pitchFamily="18" charset="0"/>
                <a:cs typeface="Times New Roman" panose="02020603050405020304" pitchFamily="18" charset="0"/>
              </a:rPr>
              <a:t>Steel cylinder </a:t>
            </a:r>
          </a:p>
          <a:p>
            <a:r>
              <a:rPr lang="en-US" altLang="zh-TW" dirty="0">
                <a:solidFill>
                  <a:schemeClr val="bg1"/>
                </a:solidFill>
                <a:latin typeface="Times New Roman" panose="02020603050405020304" pitchFamily="18" charset="0"/>
                <a:cs typeface="Times New Roman" panose="02020603050405020304" pitchFamily="18" charset="0"/>
              </a:rPr>
              <a:t>needs to be fixed</a:t>
            </a:r>
            <a:endParaRPr lang="zh-TW" alt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9185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a:extLst>
              <a:ext uri="{FF2B5EF4-FFF2-40B4-BE49-F238E27FC236}">
                <a16:creationId xmlns:a16="http://schemas.microsoft.com/office/drawing/2014/main" id="{6C205884-353F-4543-9A9D-5743858D894C}"/>
              </a:ext>
            </a:extLst>
          </p:cNvPr>
          <p:cNvSpPr txBox="1">
            <a:spLocks noChangeArrowheads="1"/>
          </p:cNvSpPr>
          <p:nvPr/>
        </p:nvSpPr>
        <p:spPr>
          <a:xfrm>
            <a:off x="457200" y="878039"/>
            <a:ext cx="8229600" cy="919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High-pressure gas container </a:t>
            </a:r>
            <a:br>
              <a:rPr lang="en-US" altLang="zh-TW" sz="3200">
                <a:latin typeface="Times New Roman" panose="02020603050405020304" pitchFamily="18" charset="0"/>
              </a:rPr>
            </a:br>
            <a:r>
              <a:rPr lang="en-US" altLang="zh-TW" sz="3200">
                <a:latin typeface="Times New Roman" panose="02020603050405020304" pitchFamily="18" charset="0"/>
              </a:rPr>
              <a:t>(such as steel gas cylinder) (cont.)</a:t>
            </a:r>
            <a:endParaRPr lang="en-US" altLang="zh-TW" sz="3200" dirty="0">
              <a:latin typeface="Times New Roman" panose="02020603050405020304" pitchFamily="18" charset="0"/>
            </a:endParaRPr>
          </a:p>
        </p:txBody>
      </p:sp>
      <p:sp>
        <p:nvSpPr>
          <p:cNvPr id="33" name="Rectangle 3">
            <a:extLst>
              <a:ext uri="{FF2B5EF4-FFF2-40B4-BE49-F238E27FC236}">
                <a16:creationId xmlns:a16="http://schemas.microsoft.com/office/drawing/2014/main" id="{886DADD9-791E-4538-B912-A03056001201}"/>
              </a:ext>
            </a:extLst>
          </p:cNvPr>
          <p:cNvSpPr txBox="1">
            <a:spLocks noChangeArrowheads="1"/>
          </p:cNvSpPr>
          <p:nvPr/>
        </p:nvSpPr>
        <p:spPr>
          <a:xfrm>
            <a:off x="395535" y="1998365"/>
            <a:ext cx="5863975" cy="37433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en-US" altLang="zh-TW" sz="2400"/>
              <a:t>Whether or not there are </a:t>
            </a:r>
            <a:r>
              <a:rPr lang="en-US" altLang="zh-TW" sz="2400">
                <a:solidFill>
                  <a:srgbClr val="FF0000"/>
                </a:solidFill>
              </a:rPr>
              <a:t>clear description of constituents </a:t>
            </a:r>
            <a:r>
              <a:rPr lang="en-US" altLang="zh-TW" sz="2400"/>
              <a:t>of various steel cylinders? </a:t>
            </a:r>
            <a:endParaRPr lang="zh-TW" altLang="zh-TW" sz="2400"/>
          </a:p>
          <a:p>
            <a:pPr lvl="1"/>
            <a:r>
              <a:rPr lang="en-US" altLang="zh-TW" sz="2400"/>
              <a:t>Whether or not there is leakage in connector?</a:t>
            </a:r>
            <a:endParaRPr lang="zh-TW" altLang="zh-TW" sz="2400"/>
          </a:p>
          <a:p>
            <a:pPr lvl="1"/>
            <a:r>
              <a:rPr lang="en-US" altLang="zh-TW" sz="2400"/>
              <a:t>Whether or not temperature in storage space of steel cylinders </a:t>
            </a:r>
            <a:r>
              <a:rPr lang="en-US" altLang="zh-TW" sz="2400">
                <a:solidFill>
                  <a:srgbClr val="FF0000"/>
                </a:solidFill>
              </a:rPr>
              <a:t>exceeds 40°C?</a:t>
            </a:r>
            <a:endParaRPr lang="zh-TW" altLang="zh-TW" sz="2400" dirty="0">
              <a:solidFill>
                <a:srgbClr val="FF0000"/>
              </a:solidFill>
            </a:endParaRPr>
          </a:p>
        </p:txBody>
      </p:sp>
      <p:grpSp>
        <p:nvGrpSpPr>
          <p:cNvPr id="34" name="群組 33">
            <a:extLst>
              <a:ext uri="{FF2B5EF4-FFF2-40B4-BE49-F238E27FC236}">
                <a16:creationId xmlns:a16="http://schemas.microsoft.com/office/drawing/2014/main" id="{1053F036-C6B9-401B-9993-A8C2735A8FAF}"/>
              </a:ext>
            </a:extLst>
          </p:cNvPr>
          <p:cNvGrpSpPr/>
          <p:nvPr/>
        </p:nvGrpSpPr>
        <p:grpSpPr>
          <a:xfrm>
            <a:off x="6300788" y="2508329"/>
            <a:ext cx="2609850" cy="3800991"/>
            <a:chOff x="6300788" y="2508329"/>
            <a:chExt cx="2609850" cy="3800991"/>
          </a:xfrm>
        </p:grpSpPr>
        <p:pic>
          <p:nvPicPr>
            <p:cNvPr id="35" name="Picture 6" descr="IMG_0003">
              <a:extLst>
                <a:ext uri="{FF2B5EF4-FFF2-40B4-BE49-F238E27FC236}">
                  <a16:creationId xmlns:a16="http://schemas.microsoft.com/office/drawing/2014/main" id="{6C602912-0573-4D83-A022-64469D197AD0}"/>
                </a:ext>
              </a:extLst>
            </p:cNvPr>
            <p:cNvPicPr>
              <a:picLocks noChangeAspect="1" noChangeArrowheads="1"/>
            </p:cNvPicPr>
            <p:nvPr/>
          </p:nvPicPr>
          <p:blipFill>
            <a:blip r:embed="rId3" cstate="print"/>
            <a:srcRect/>
            <a:stretch>
              <a:fillRect/>
            </a:stretch>
          </p:blipFill>
          <p:spPr bwMode="auto">
            <a:xfrm>
              <a:off x="6410326" y="2975959"/>
              <a:ext cx="2500312" cy="3333361"/>
            </a:xfrm>
            <a:prstGeom prst="rect">
              <a:avLst/>
            </a:prstGeom>
            <a:noFill/>
            <a:ln w="9525">
              <a:noFill/>
              <a:miter lim="800000"/>
              <a:headEnd/>
              <a:tailEnd/>
            </a:ln>
          </p:spPr>
        </p:pic>
        <p:sp>
          <p:nvSpPr>
            <p:cNvPr id="36" name="Oval 7">
              <a:extLst>
                <a:ext uri="{FF2B5EF4-FFF2-40B4-BE49-F238E27FC236}">
                  <a16:creationId xmlns:a16="http://schemas.microsoft.com/office/drawing/2014/main" id="{12E79FE1-15B6-4582-8AC2-6395650D04D4}"/>
                </a:ext>
              </a:extLst>
            </p:cNvPr>
            <p:cNvSpPr>
              <a:spLocks noChangeArrowheads="1"/>
            </p:cNvSpPr>
            <p:nvPr/>
          </p:nvSpPr>
          <p:spPr bwMode="auto">
            <a:xfrm>
              <a:off x="7514481" y="2868692"/>
              <a:ext cx="1225550" cy="647700"/>
            </a:xfrm>
            <a:prstGeom prst="ellipse">
              <a:avLst/>
            </a:prstGeom>
            <a:noFill/>
            <a:ln w="31750">
              <a:solidFill>
                <a:srgbClr val="FF0000"/>
              </a:solidFill>
              <a:round/>
              <a:headEnd/>
              <a:tailEnd/>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37" name="Oval 8">
              <a:extLst>
                <a:ext uri="{FF2B5EF4-FFF2-40B4-BE49-F238E27FC236}">
                  <a16:creationId xmlns:a16="http://schemas.microsoft.com/office/drawing/2014/main" id="{2B27AC97-D17B-4C6B-BB6E-5BECBE8B7AE5}"/>
                </a:ext>
              </a:extLst>
            </p:cNvPr>
            <p:cNvSpPr>
              <a:spLocks noChangeArrowheads="1"/>
            </p:cNvSpPr>
            <p:nvPr/>
          </p:nvSpPr>
          <p:spPr bwMode="auto">
            <a:xfrm>
              <a:off x="6300788" y="5016108"/>
              <a:ext cx="1441450" cy="720725"/>
            </a:xfrm>
            <a:prstGeom prst="ellipse">
              <a:avLst/>
            </a:prstGeom>
            <a:noFill/>
            <a:ln w="31750">
              <a:solidFill>
                <a:srgbClr val="FF0000"/>
              </a:solidFill>
              <a:round/>
              <a:headEnd/>
              <a:tailEnd/>
            </a:ln>
          </p:spPr>
          <p:txBody>
            <a:bodyPr wrap="none" anchor="ctr"/>
            <a:lstStyle/>
            <a:p>
              <a:endParaRPr lang="zh-TW" altLang="en-US" dirty="0">
                <a:latin typeface="Times New Roman" panose="02020603050405020304" pitchFamily="18" charset="0"/>
                <a:ea typeface="標楷體" panose="03000509000000000000" pitchFamily="65" charset="-120"/>
              </a:endParaRPr>
            </a:p>
          </p:txBody>
        </p:sp>
        <p:sp>
          <p:nvSpPr>
            <p:cNvPr id="38" name="Line 9">
              <a:extLst>
                <a:ext uri="{FF2B5EF4-FFF2-40B4-BE49-F238E27FC236}">
                  <a16:creationId xmlns:a16="http://schemas.microsoft.com/office/drawing/2014/main" id="{887C6D33-C445-481D-B085-D9401A96CB2A}"/>
                </a:ext>
              </a:extLst>
            </p:cNvPr>
            <p:cNvSpPr>
              <a:spLocks noChangeShapeType="1"/>
            </p:cNvSpPr>
            <p:nvPr/>
          </p:nvSpPr>
          <p:spPr bwMode="auto">
            <a:xfrm>
              <a:off x="6300788" y="4797425"/>
              <a:ext cx="0" cy="287338"/>
            </a:xfrm>
            <a:prstGeom prst="line">
              <a:avLst/>
            </a:prstGeom>
            <a:noFill/>
            <a:ln w="38100">
              <a:solidFill>
                <a:schemeClr val="bg1"/>
              </a:solidFill>
              <a:round/>
              <a:headEnd/>
              <a:tailEnd type="triangle" w="med" len="med"/>
            </a:ln>
          </p:spPr>
          <p:txBody>
            <a:bodyPr/>
            <a:lstStyle/>
            <a:p>
              <a:endParaRPr lang="zh-TW" altLang="en-US" dirty="0">
                <a:latin typeface="Times New Roman" panose="02020603050405020304" pitchFamily="18" charset="0"/>
                <a:ea typeface="標楷體" panose="03000509000000000000" pitchFamily="65" charset="-120"/>
              </a:endParaRPr>
            </a:p>
          </p:txBody>
        </p:sp>
        <p:sp>
          <p:nvSpPr>
            <p:cNvPr id="39" name="Text Box 10">
              <a:extLst>
                <a:ext uri="{FF2B5EF4-FFF2-40B4-BE49-F238E27FC236}">
                  <a16:creationId xmlns:a16="http://schemas.microsoft.com/office/drawing/2014/main" id="{511D3390-74FA-4DC8-9513-14514066E6DE}"/>
                </a:ext>
              </a:extLst>
            </p:cNvPr>
            <p:cNvSpPr txBox="1">
              <a:spLocks noChangeArrowheads="1"/>
            </p:cNvSpPr>
            <p:nvPr/>
          </p:nvSpPr>
          <p:spPr bwMode="auto">
            <a:xfrm>
              <a:off x="6400166" y="4428693"/>
              <a:ext cx="1989011" cy="646331"/>
            </a:xfrm>
            <a:prstGeom prst="rect">
              <a:avLst/>
            </a:prstGeom>
            <a:noFill/>
            <a:ln w="9525">
              <a:noFill/>
              <a:miter lim="800000"/>
              <a:headEnd/>
              <a:tailEnd/>
            </a:ln>
          </p:spPr>
          <p:txBody>
            <a:bodyPr wrap="square">
              <a:spAutoFit/>
            </a:bodyPr>
            <a:lstStyle/>
            <a:p>
              <a:r>
                <a:rPr lang="en-US" altLang="zh-TW" dirty="0">
                  <a:solidFill>
                    <a:schemeClr val="bg1"/>
                  </a:solidFill>
                  <a:latin typeface="Times New Roman" panose="02020603050405020304" pitchFamily="18" charset="0"/>
                  <a:cs typeface="Times New Roman" panose="02020603050405020304" pitchFamily="18" charset="0"/>
                </a:rPr>
                <a:t>Steel cylinder needs to be fixed</a:t>
              </a:r>
              <a:endParaRPr lang="zh-TW" altLang="en-US" dirty="0">
                <a:solidFill>
                  <a:schemeClr val="bg1"/>
                </a:solidFill>
                <a:latin typeface="Times New Roman" panose="02020603050405020304" pitchFamily="18" charset="0"/>
                <a:cs typeface="Times New Roman" panose="02020603050405020304" pitchFamily="18" charset="0"/>
              </a:endParaRPr>
            </a:p>
          </p:txBody>
        </p:sp>
        <p:sp>
          <p:nvSpPr>
            <p:cNvPr id="40" name="Line 11">
              <a:extLst>
                <a:ext uri="{FF2B5EF4-FFF2-40B4-BE49-F238E27FC236}">
                  <a16:creationId xmlns:a16="http://schemas.microsoft.com/office/drawing/2014/main" id="{163BCF07-8865-47C6-9196-53EF97093B13}"/>
                </a:ext>
              </a:extLst>
            </p:cNvPr>
            <p:cNvSpPr>
              <a:spLocks noChangeShapeType="1"/>
            </p:cNvSpPr>
            <p:nvPr/>
          </p:nvSpPr>
          <p:spPr bwMode="auto">
            <a:xfrm>
              <a:off x="8092331" y="2508329"/>
              <a:ext cx="0" cy="287338"/>
            </a:xfrm>
            <a:prstGeom prst="line">
              <a:avLst/>
            </a:prstGeom>
            <a:noFill/>
            <a:ln w="38100">
              <a:solidFill>
                <a:schemeClr val="tx1"/>
              </a:solidFill>
              <a:round/>
              <a:headEnd/>
              <a:tailEnd type="triangle" w="med" len="med"/>
            </a:ln>
          </p:spPr>
          <p:txBody>
            <a:bodyPr/>
            <a:lstStyle/>
            <a:p>
              <a:endParaRPr lang="zh-TW" altLang="en-US" dirty="0">
                <a:latin typeface="Times New Roman" panose="02020603050405020304" pitchFamily="18" charset="0"/>
                <a:ea typeface="標楷體" panose="03000509000000000000" pitchFamily="65" charset="-120"/>
              </a:endParaRPr>
            </a:p>
          </p:txBody>
        </p:sp>
      </p:grpSp>
      <p:sp>
        <p:nvSpPr>
          <p:cNvPr id="41" name="Text Box 12">
            <a:extLst>
              <a:ext uri="{FF2B5EF4-FFF2-40B4-BE49-F238E27FC236}">
                <a16:creationId xmlns:a16="http://schemas.microsoft.com/office/drawing/2014/main" id="{E3E78BEA-2555-4086-A125-44AFE102C4DA}"/>
              </a:ext>
            </a:extLst>
          </p:cNvPr>
          <p:cNvSpPr txBox="1">
            <a:spLocks noChangeArrowheads="1"/>
          </p:cNvSpPr>
          <p:nvPr/>
        </p:nvSpPr>
        <p:spPr bwMode="auto">
          <a:xfrm>
            <a:off x="6259513" y="1892195"/>
            <a:ext cx="2698006" cy="646331"/>
          </a:xfrm>
          <a:prstGeom prst="rect">
            <a:avLst/>
          </a:prstGeom>
          <a:noFill/>
          <a:ln w="9525">
            <a:noFill/>
            <a:miter lim="800000"/>
            <a:headEnd/>
            <a:tailEnd/>
          </a:ln>
        </p:spPr>
        <p:txBody>
          <a:bodyPr wrap="square">
            <a:spAutoFit/>
          </a:bodyPr>
          <a:lstStyle/>
          <a:p>
            <a:pPr>
              <a:spcBef>
                <a:spcPct val="50000"/>
              </a:spcBef>
            </a:pPr>
            <a:r>
              <a:rPr lang="en-US" altLang="zh-TW" dirty="0">
                <a:solidFill>
                  <a:srgbClr val="FF0000"/>
                </a:solidFill>
                <a:latin typeface="Times New Roman" panose="02020603050405020304" pitchFamily="18" charset="0"/>
                <a:cs typeface="Times New Roman" panose="02020603050405020304" pitchFamily="18" charset="0"/>
              </a:rPr>
              <a:t>Wrench shouldn't be put on the switch of steel cylinder</a:t>
            </a:r>
            <a:endPar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42" name="投影片編號版面配置區 2">
            <a:extLst>
              <a:ext uri="{FF2B5EF4-FFF2-40B4-BE49-F238E27FC236}">
                <a16:creationId xmlns:a16="http://schemas.microsoft.com/office/drawing/2014/main" id="{502F6711-C8F6-4A99-B959-95D2F088F3F1}"/>
              </a:ext>
            </a:extLst>
          </p:cNvPr>
          <p:cNvSpPr>
            <a:spLocks noGrp="1"/>
          </p:cNvSpPr>
          <p:nvPr>
            <p:ph type="sldNum" sz="quarter" idx="12"/>
          </p:nvPr>
        </p:nvSpPr>
        <p:spPr>
          <a:xfrm>
            <a:off x="6777038" y="6316077"/>
            <a:ext cx="2133600" cy="412155"/>
          </a:xfrm>
        </p:spPr>
        <p:txBody>
          <a:bodyPr/>
          <a:lstStyle/>
          <a:p>
            <a:fld id="{A36E6B7E-3405-4ABC-8F0A-11CAAA034E4E}" type="slidenum">
              <a:rPr lang="zh-TW" altLang="en-US" smtClean="0"/>
              <a:pPr/>
              <a:t>51</a:t>
            </a:fld>
            <a:endParaRPr lang="zh-TW" altLang="en-US" dirty="0"/>
          </a:p>
        </p:txBody>
      </p:sp>
      <p:pic>
        <p:nvPicPr>
          <p:cNvPr id="43" name="Picture 4" descr="IMG_0004">
            <a:extLst>
              <a:ext uri="{FF2B5EF4-FFF2-40B4-BE49-F238E27FC236}">
                <a16:creationId xmlns:a16="http://schemas.microsoft.com/office/drawing/2014/main" id="{CD2B8C2B-0FB2-40DE-807A-12441B3F0A9D}"/>
              </a:ext>
            </a:extLst>
          </p:cNvPr>
          <p:cNvPicPr>
            <a:picLocks noChangeAspect="1" noChangeArrowheads="1"/>
          </p:cNvPicPr>
          <p:nvPr/>
        </p:nvPicPr>
        <p:blipFill>
          <a:blip r:embed="rId4" cstate="print"/>
          <a:srcRect/>
          <a:stretch>
            <a:fillRect/>
          </a:stretch>
        </p:blipFill>
        <p:spPr bwMode="auto">
          <a:xfrm>
            <a:off x="4080053" y="4865243"/>
            <a:ext cx="2031104" cy="1522983"/>
          </a:xfrm>
          <a:prstGeom prst="rect">
            <a:avLst/>
          </a:prstGeom>
          <a:noFill/>
          <a:ln w="9525">
            <a:noFill/>
            <a:miter lim="800000"/>
            <a:headEnd/>
            <a:tailEnd/>
          </a:ln>
        </p:spPr>
      </p:pic>
      <p:sp>
        <p:nvSpPr>
          <p:cNvPr id="44" name="Text Box 14">
            <a:extLst>
              <a:ext uri="{FF2B5EF4-FFF2-40B4-BE49-F238E27FC236}">
                <a16:creationId xmlns:a16="http://schemas.microsoft.com/office/drawing/2014/main" id="{1E4C418A-25AE-45A9-BAD3-B31A74C7D320}"/>
              </a:ext>
            </a:extLst>
          </p:cNvPr>
          <p:cNvSpPr txBox="1">
            <a:spLocks noChangeArrowheads="1"/>
          </p:cNvSpPr>
          <p:nvPr/>
        </p:nvSpPr>
        <p:spPr bwMode="auto">
          <a:xfrm>
            <a:off x="601167" y="5376470"/>
            <a:ext cx="3424117" cy="646331"/>
          </a:xfrm>
          <a:prstGeom prst="rect">
            <a:avLst/>
          </a:prstGeom>
          <a:solidFill>
            <a:schemeClr val="bg1"/>
          </a:solidFill>
          <a:ln w="9525">
            <a:solidFill>
              <a:schemeClr val="tx1"/>
            </a:solidFill>
            <a:miter lim="800000"/>
            <a:headEnd/>
            <a:tailEnd/>
          </a:ln>
        </p:spPr>
        <p:txBody>
          <a:bodyPr wrap="square">
            <a:spAutoFit/>
          </a:bodyPr>
          <a:lstStyle/>
          <a:p>
            <a:pPr>
              <a:spcBef>
                <a:spcPct val="50000"/>
              </a:spcBef>
            </a:pPr>
            <a:r>
              <a:rPr lang="en-US" altLang="zh-TW" dirty="0">
                <a:latin typeface="Times New Roman" panose="02020603050405020304" pitchFamily="18" charset="0"/>
                <a:cs typeface="Times New Roman" panose="02020603050405020304" pitchFamily="18" charset="0"/>
              </a:rPr>
              <a:t> Spare cylinder and empty cylinder should be furnished with cap</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45" name="Text Box 17">
            <a:extLst>
              <a:ext uri="{FF2B5EF4-FFF2-40B4-BE49-F238E27FC236}">
                <a16:creationId xmlns:a16="http://schemas.microsoft.com/office/drawing/2014/main" id="{AEAA5CA2-D013-43FB-BB5A-B55075E0500A}"/>
              </a:ext>
            </a:extLst>
          </p:cNvPr>
          <p:cNvSpPr txBox="1">
            <a:spLocks noChangeArrowheads="1"/>
          </p:cNvSpPr>
          <p:nvPr/>
        </p:nvSpPr>
        <p:spPr bwMode="auto">
          <a:xfrm>
            <a:off x="853830" y="6467133"/>
            <a:ext cx="5405680"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Occupational safety and health facilities regulations &amp;</a:t>
            </a:r>
            <a:endParaRPr lang="zh-TW" altLang="en-US" dirty="0">
              <a:latin typeface="Times New Roman" panose="02020603050405020304" pitchFamily="18" charset="0"/>
              <a:cs typeface="Times New Roman" panose="02020603050405020304" pitchFamily="18" charset="0"/>
            </a:endParaRPr>
          </a:p>
          <a:p>
            <a:r>
              <a:rPr lang="en-US" altLang="zh-TW" dirty="0">
                <a:latin typeface="Times New Roman" panose="02020603050405020304" pitchFamily="18" charset="0"/>
                <a:cs typeface="Times New Roman" panose="02020603050405020304" pitchFamily="18" charset="0"/>
              </a:rPr>
              <a:t>Occupational Safety and Health Management Measures</a:t>
            </a:r>
            <a:endParaRPr lang="zh-TW" altLang="en-US" sz="17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308662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C4E1FABF-0CC7-4F9B-B7F1-825C3A0BEB7B}"/>
              </a:ext>
            </a:extLst>
          </p:cNvPr>
          <p:cNvSpPr txBox="1">
            <a:spLocks noChangeArrowheads="1"/>
          </p:cNvSpPr>
          <p:nvPr/>
        </p:nvSpPr>
        <p:spPr>
          <a:xfrm>
            <a:off x="457200" y="554733"/>
            <a:ext cx="8229600"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Toxic chemicals</a:t>
            </a:r>
            <a:endParaRPr lang="zh-TW" altLang="en-US" sz="3200" dirty="0">
              <a:latin typeface="Times New Roman" panose="02020603050405020304" pitchFamily="18" charset="0"/>
            </a:endParaRPr>
          </a:p>
        </p:txBody>
      </p:sp>
      <p:sp>
        <p:nvSpPr>
          <p:cNvPr id="10" name="Rectangle 3">
            <a:extLst>
              <a:ext uri="{FF2B5EF4-FFF2-40B4-BE49-F238E27FC236}">
                <a16:creationId xmlns:a16="http://schemas.microsoft.com/office/drawing/2014/main" id="{6BA578B7-F7F4-47BF-8F89-61202BA9A1CB}"/>
              </a:ext>
            </a:extLst>
          </p:cNvPr>
          <p:cNvSpPr txBox="1">
            <a:spLocks noChangeArrowheads="1"/>
          </p:cNvSpPr>
          <p:nvPr/>
        </p:nvSpPr>
        <p:spPr>
          <a:xfrm>
            <a:off x="539552" y="1982142"/>
            <a:ext cx="6650310" cy="46083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a:t>Package of containers for toxic chemicals should bear specifications as </a:t>
            </a:r>
            <a:r>
              <a:rPr lang="en-US" altLang="zh-TW" sz="2400">
                <a:solidFill>
                  <a:srgbClr val="FF0000"/>
                </a:solidFill>
              </a:rPr>
              <a:t>mandated</a:t>
            </a:r>
            <a:r>
              <a:rPr lang="en-US" altLang="zh-TW" sz="2400"/>
              <a:t> and </a:t>
            </a:r>
            <a:r>
              <a:rPr lang="en-US" altLang="zh-TW" sz="2400">
                <a:solidFill>
                  <a:srgbClr val="FF0000"/>
                </a:solidFill>
              </a:rPr>
              <a:t>safety data sheet (SDS)</a:t>
            </a:r>
            <a:r>
              <a:rPr lang="en-US" altLang="zh-TW" sz="2400"/>
              <a:t> for the chemicals.</a:t>
            </a:r>
            <a:endParaRPr lang="zh-TW" altLang="zh-TW" sz="2400"/>
          </a:p>
          <a:p>
            <a:r>
              <a:rPr lang="en-US" altLang="zh-TW" sz="2400"/>
              <a:t>There should be sign "handling premises of toxic chemicals" at the entry/outlet of handling site.</a:t>
            </a:r>
            <a:endParaRPr lang="zh-TW" altLang="zh-TW" sz="2400"/>
          </a:p>
          <a:p>
            <a:r>
              <a:rPr lang="en-US" altLang="zh-TW" sz="2400"/>
              <a:t>Maintain normal operation of </a:t>
            </a:r>
            <a:r>
              <a:rPr lang="en-US" altLang="zh-TW" sz="2400">
                <a:solidFill>
                  <a:srgbClr val="FF0000"/>
                </a:solidFill>
              </a:rPr>
              <a:t>anti-emission or -leakage facilities</a:t>
            </a:r>
            <a:r>
              <a:rPr lang="en-US" altLang="zh-TW" sz="2400"/>
              <a:t> during the handling of toxic chemicals and </a:t>
            </a:r>
            <a:r>
              <a:rPr lang="en-US" altLang="zh-TW" sz="2400">
                <a:solidFill>
                  <a:srgbClr val="FF0000"/>
                </a:solidFill>
              </a:rPr>
              <a:t>prepare emergency response equipment.   </a:t>
            </a:r>
            <a:endParaRPr lang="zh-TW" altLang="zh-TW" sz="2400" dirty="0">
              <a:solidFill>
                <a:srgbClr val="FF0000"/>
              </a:solidFill>
            </a:endParaRPr>
          </a:p>
        </p:txBody>
      </p:sp>
      <p:pic>
        <p:nvPicPr>
          <p:cNvPr id="11" name="Picture 7" descr="toxi mark">
            <a:extLst>
              <a:ext uri="{FF2B5EF4-FFF2-40B4-BE49-F238E27FC236}">
                <a16:creationId xmlns:a16="http://schemas.microsoft.com/office/drawing/2014/main" id="{CA6B5641-04BE-43FB-BC50-5B04203EB199}"/>
              </a:ext>
            </a:extLst>
          </p:cNvPr>
          <p:cNvPicPr>
            <a:picLocks noChangeAspect="1" noChangeArrowheads="1"/>
          </p:cNvPicPr>
          <p:nvPr/>
        </p:nvPicPr>
        <p:blipFill>
          <a:blip r:embed="rId3" cstate="print"/>
          <a:srcRect l="2689" t="1715" r="4559" b="3615"/>
          <a:stretch>
            <a:fillRect/>
          </a:stretch>
        </p:blipFill>
        <p:spPr bwMode="auto">
          <a:xfrm>
            <a:off x="7362130" y="2442790"/>
            <a:ext cx="1530350" cy="2447925"/>
          </a:xfrm>
          <a:prstGeom prst="rect">
            <a:avLst/>
          </a:prstGeom>
          <a:noFill/>
          <a:ln w="12700">
            <a:solidFill>
              <a:schemeClr val="tx1"/>
            </a:solidFill>
            <a:miter lim="800000"/>
            <a:headEnd/>
            <a:tailEnd/>
          </a:ln>
        </p:spPr>
      </p:pic>
      <p:sp>
        <p:nvSpPr>
          <p:cNvPr id="12" name="Text Box 9">
            <a:extLst>
              <a:ext uri="{FF2B5EF4-FFF2-40B4-BE49-F238E27FC236}">
                <a16:creationId xmlns:a16="http://schemas.microsoft.com/office/drawing/2014/main" id="{A9E0E71E-3659-4102-8735-9D702CE07478}"/>
              </a:ext>
            </a:extLst>
          </p:cNvPr>
          <p:cNvSpPr txBox="1">
            <a:spLocks noChangeArrowheads="1"/>
          </p:cNvSpPr>
          <p:nvPr/>
        </p:nvSpPr>
        <p:spPr bwMode="auto">
          <a:xfrm>
            <a:off x="870657" y="5878591"/>
            <a:ext cx="7402686"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Materials Safety Data Sheets for Toxic and Concerned Chemical Substances &amp; Categories and Management of Handling for Toxic Chemical Substance </a:t>
            </a:r>
            <a:endParaRPr lang="zh-TW" altLang="en-US" sz="16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投影片編號版面配置區 2">
            <a:extLst>
              <a:ext uri="{FF2B5EF4-FFF2-40B4-BE49-F238E27FC236}">
                <a16:creationId xmlns:a16="http://schemas.microsoft.com/office/drawing/2014/main" id="{96F21C70-B080-4CC3-80C4-13BE2A95D8A6}"/>
              </a:ext>
            </a:extLst>
          </p:cNvPr>
          <p:cNvSpPr>
            <a:spLocks noGrp="1"/>
          </p:cNvSpPr>
          <p:nvPr>
            <p:ph type="sldNum" sz="quarter" idx="12"/>
          </p:nvPr>
        </p:nvSpPr>
        <p:spPr>
          <a:xfrm>
            <a:off x="6745628" y="6318845"/>
            <a:ext cx="2133600" cy="412155"/>
          </a:xfrm>
        </p:spPr>
        <p:txBody>
          <a:bodyPr/>
          <a:lstStyle/>
          <a:p>
            <a:fld id="{A36E6B7E-3405-4ABC-8F0A-11CAAA034E4E}" type="slidenum">
              <a:rPr lang="zh-TW" altLang="en-US" smtClean="0"/>
              <a:pPr/>
              <a:t>52</a:t>
            </a:fld>
            <a:endParaRPr lang="zh-TW" altLang="en-US" dirty="0"/>
          </a:p>
        </p:txBody>
      </p:sp>
    </p:spTree>
    <p:extLst>
      <p:ext uri="{BB962C8B-B14F-4D97-AF65-F5344CB8AC3E}">
        <p14:creationId xmlns:p14="http://schemas.microsoft.com/office/powerpoint/2010/main" val="3141430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EC083F7-A105-4AA7-B78E-8B408FDD26BE}"/>
              </a:ext>
            </a:extLst>
          </p:cNvPr>
          <p:cNvSpPr txBox="1">
            <a:spLocks noChangeArrowheads="1"/>
          </p:cNvSpPr>
          <p:nvPr/>
        </p:nvSpPr>
        <p:spPr>
          <a:xfrm>
            <a:off x="457200" y="554733"/>
            <a:ext cx="8229600" cy="1139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Toxic chemicals (cont.)</a:t>
            </a:r>
            <a:endParaRPr lang="zh-TW" altLang="en-US" sz="3200" dirty="0">
              <a:latin typeface="Times New Roman" panose="02020603050405020304" pitchFamily="18" charset="0"/>
            </a:endParaRPr>
          </a:p>
        </p:txBody>
      </p:sp>
      <p:sp>
        <p:nvSpPr>
          <p:cNvPr id="8" name="Rectangle 3">
            <a:extLst>
              <a:ext uri="{FF2B5EF4-FFF2-40B4-BE49-F238E27FC236}">
                <a16:creationId xmlns:a16="http://schemas.microsoft.com/office/drawing/2014/main" id="{AAD490C8-6A71-4DD9-9A88-6337A59426A0}"/>
              </a:ext>
            </a:extLst>
          </p:cNvPr>
          <p:cNvSpPr txBox="1">
            <a:spLocks noChangeArrowheads="1"/>
          </p:cNvSpPr>
          <p:nvPr/>
        </p:nvSpPr>
        <p:spPr>
          <a:xfrm>
            <a:off x="539552" y="1982142"/>
            <a:ext cx="6650310" cy="46083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a:t>Deposit toxic chemicals in airtight solid container and package which should be placed in storage site with good management. </a:t>
            </a:r>
            <a:endParaRPr lang="zh-TW" altLang="zh-TW" sz="2400"/>
          </a:p>
          <a:p>
            <a:pPr lvl="1"/>
            <a:r>
              <a:rPr lang="en-US" altLang="zh-TW" sz="2400">
                <a:solidFill>
                  <a:srgbClr val="FF0000"/>
                </a:solidFill>
              </a:rPr>
              <a:t>Place for deposit of toxins should be locked. </a:t>
            </a:r>
            <a:endParaRPr lang="zh-TW" altLang="zh-TW" sz="2400">
              <a:solidFill>
                <a:srgbClr val="FF0000"/>
              </a:solidFill>
            </a:endParaRPr>
          </a:p>
          <a:p>
            <a:r>
              <a:rPr lang="en-US" altLang="zh-TW" sz="2400"/>
              <a:t>Check, maintain, and calibrate, with record, emergence response equipment, </a:t>
            </a:r>
            <a:r>
              <a:rPr lang="en-US" altLang="zh-TW" sz="2400">
                <a:solidFill>
                  <a:srgbClr val="FF0000"/>
                </a:solidFill>
              </a:rPr>
              <a:t>detector</a:t>
            </a:r>
            <a:r>
              <a:rPr lang="en-US" altLang="zh-TW" sz="2400"/>
              <a:t>, and </a:t>
            </a:r>
            <a:r>
              <a:rPr lang="en-US" altLang="zh-TW" sz="2400">
                <a:solidFill>
                  <a:srgbClr val="FF0000"/>
                </a:solidFill>
              </a:rPr>
              <a:t>alarm equipment</a:t>
            </a:r>
            <a:r>
              <a:rPr lang="en-US" altLang="zh-TW" sz="2400"/>
              <a:t> regularly.</a:t>
            </a:r>
            <a:endParaRPr lang="zh-TW" altLang="en-US" sz="2400" dirty="0">
              <a:latin typeface="標楷體" panose="03000509000000000000" pitchFamily="65" charset="-120"/>
            </a:endParaRPr>
          </a:p>
        </p:txBody>
      </p:sp>
      <p:pic>
        <p:nvPicPr>
          <p:cNvPr id="14" name="Picture 7" descr="toxi mark">
            <a:extLst>
              <a:ext uri="{FF2B5EF4-FFF2-40B4-BE49-F238E27FC236}">
                <a16:creationId xmlns:a16="http://schemas.microsoft.com/office/drawing/2014/main" id="{009FF8F5-A571-4295-95B8-D092DEA00A07}"/>
              </a:ext>
            </a:extLst>
          </p:cNvPr>
          <p:cNvPicPr>
            <a:picLocks noChangeAspect="1" noChangeArrowheads="1"/>
          </p:cNvPicPr>
          <p:nvPr/>
        </p:nvPicPr>
        <p:blipFill>
          <a:blip r:embed="rId3" cstate="print"/>
          <a:srcRect l="2689" t="1715" r="4559" b="3615"/>
          <a:stretch>
            <a:fillRect/>
          </a:stretch>
        </p:blipFill>
        <p:spPr bwMode="auto">
          <a:xfrm>
            <a:off x="7362130" y="2442790"/>
            <a:ext cx="1530350" cy="2447925"/>
          </a:xfrm>
          <a:prstGeom prst="rect">
            <a:avLst/>
          </a:prstGeom>
          <a:noFill/>
          <a:ln w="12700">
            <a:solidFill>
              <a:schemeClr val="tx1"/>
            </a:solidFill>
            <a:miter lim="800000"/>
            <a:headEnd/>
            <a:tailEnd/>
          </a:ln>
        </p:spPr>
      </p:pic>
      <p:sp>
        <p:nvSpPr>
          <p:cNvPr id="15" name="投影片編號版面配置區 2">
            <a:extLst>
              <a:ext uri="{FF2B5EF4-FFF2-40B4-BE49-F238E27FC236}">
                <a16:creationId xmlns:a16="http://schemas.microsoft.com/office/drawing/2014/main" id="{D303B08C-8EA1-454B-AB8B-C393D6B11C1C}"/>
              </a:ext>
            </a:extLst>
          </p:cNvPr>
          <p:cNvSpPr>
            <a:spLocks noGrp="1"/>
          </p:cNvSpPr>
          <p:nvPr>
            <p:ph type="sldNum" sz="quarter" idx="12"/>
          </p:nvPr>
        </p:nvSpPr>
        <p:spPr>
          <a:xfrm>
            <a:off x="6758880" y="6318845"/>
            <a:ext cx="2133600" cy="412155"/>
          </a:xfrm>
        </p:spPr>
        <p:txBody>
          <a:bodyPr/>
          <a:lstStyle/>
          <a:p>
            <a:fld id="{A36E6B7E-3405-4ABC-8F0A-11CAAA034E4E}" type="slidenum">
              <a:rPr lang="zh-TW" altLang="en-US" smtClean="0"/>
              <a:pPr/>
              <a:t>53</a:t>
            </a:fld>
            <a:endParaRPr lang="zh-TW" altLang="en-US" dirty="0"/>
          </a:p>
        </p:txBody>
      </p:sp>
      <p:sp>
        <p:nvSpPr>
          <p:cNvPr id="16" name="Text Box 9">
            <a:extLst>
              <a:ext uri="{FF2B5EF4-FFF2-40B4-BE49-F238E27FC236}">
                <a16:creationId xmlns:a16="http://schemas.microsoft.com/office/drawing/2014/main" id="{7F68D920-F784-4FC5-879A-40282C9580A3}"/>
              </a:ext>
            </a:extLst>
          </p:cNvPr>
          <p:cNvSpPr txBox="1">
            <a:spLocks noChangeArrowheads="1"/>
          </p:cNvSpPr>
          <p:nvPr/>
        </p:nvSpPr>
        <p:spPr bwMode="auto">
          <a:xfrm>
            <a:off x="870657" y="5878591"/>
            <a:ext cx="7402686"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Materials Safety Data Sheets for Toxic and Concerned Chemical Substances &amp; Categories and Management of Handling for Toxic Chemical Substance </a:t>
            </a:r>
            <a:endParaRPr lang="zh-TW" altLang="en-US" sz="16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29385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B0A0EF0-B27F-4623-868E-FFE9DE88B68B}"/>
              </a:ext>
            </a:extLst>
          </p:cNvPr>
          <p:cNvSpPr txBox="1">
            <a:spLocks noChangeArrowheads="1"/>
          </p:cNvSpPr>
          <p:nvPr/>
        </p:nvSpPr>
        <p:spPr>
          <a:xfrm>
            <a:off x="826765" y="548283"/>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Toxic chemicals (cont.)</a:t>
            </a:r>
            <a:endParaRPr lang="zh-TW" altLang="en-US" sz="3200" dirty="0">
              <a:latin typeface="Times New Roman" panose="02020603050405020304" pitchFamily="18" charset="0"/>
            </a:endParaRPr>
          </a:p>
        </p:txBody>
      </p:sp>
      <p:sp>
        <p:nvSpPr>
          <p:cNvPr id="8" name="Rectangle 3">
            <a:extLst>
              <a:ext uri="{FF2B5EF4-FFF2-40B4-BE49-F238E27FC236}">
                <a16:creationId xmlns:a16="http://schemas.microsoft.com/office/drawing/2014/main" id="{693CE414-DCDA-4CD0-AC23-E00A54260F00}"/>
              </a:ext>
            </a:extLst>
          </p:cNvPr>
          <p:cNvSpPr txBox="1">
            <a:spLocks noChangeArrowheads="1"/>
          </p:cNvSpPr>
          <p:nvPr/>
        </p:nvSpPr>
        <p:spPr>
          <a:xfrm>
            <a:off x="679450" y="2001703"/>
            <a:ext cx="770897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a:t>Manage toxic chemicals in laboratory properly and assure consistency between stockpile and the amount on record. </a:t>
            </a:r>
            <a:endParaRPr lang="zh-TW" altLang="zh-TW" sz="2400"/>
          </a:p>
          <a:p>
            <a:r>
              <a:rPr lang="en-US" altLang="zh-TW" sz="2400"/>
              <a:t>Units in academic institutions in charge of handling toxic chemicals should record handling status for toxic chemicals according to their nature and constituents in a log daily either in print or electronic form, except there is no change in the handling (volume) of such chemicals.</a:t>
            </a:r>
            <a:endParaRPr lang="zh-TW" altLang="zh-TW" sz="2400"/>
          </a:p>
          <a:p>
            <a:r>
              <a:rPr lang="en-US" altLang="zh-TW" sz="2400"/>
              <a:t>Record in the log should be kept for </a:t>
            </a:r>
            <a:r>
              <a:rPr lang="en-US" altLang="zh-TW" sz="2400">
                <a:solidFill>
                  <a:srgbClr val="FF0000"/>
                </a:solidFill>
              </a:rPr>
              <a:t>three years </a:t>
            </a:r>
            <a:r>
              <a:rPr lang="en-US" altLang="zh-TW" sz="2400"/>
              <a:t>for check, when necessary.</a:t>
            </a:r>
            <a:endParaRPr lang="zh-TW" altLang="en-US" sz="2400" dirty="0"/>
          </a:p>
        </p:txBody>
      </p:sp>
      <p:sp>
        <p:nvSpPr>
          <p:cNvPr id="9" name="Text Box 8">
            <a:extLst>
              <a:ext uri="{FF2B5EF4-FFF2-40B4-BE49-F238E27FC236}">
                <a16:creationId xmlns:a16="http://schemas.microsoft.com/office/drawing/2014/main" id="{C414D9A0-91FD-4DE0-9CD5-B37D294FE6B3}"/>
              </a:ext>
            </a:extLst>
          </p:cNvPr>
          <p:cNvSpPr txBox="1">
            <a:spLocks noChangeArrowheads="1"/>
          </p:cNvSpPr>
          <p:nvPr/>
        </p:nvSpPr>
        <p:spPr bwMode="auto">
          <a:xfrm>
            <a:off x="1119808" y="5823861"/>
            <a:ext cx="6912768" cy="369332"/>
          </a:xfrm>
          <a:prstGeom prst="rect">
            <a:avLst/>
          </a:prstGeom>
          <a:noFill/>
          <a:ln w="9525">
            <a:solidFill>
              <a:schemeClr val="tx1"/>
            </a:solidFill>
            <a:miter lim="800000"/>
            <a:headEnd/>
            <a:tailEnd/>
          </a:ln>
        </p:spPr>
        <p:txBody>
          <a:bodyPr wrap="square">
            <a:spAutoFit/>
          </a:bodyPr>
          <a:lstStyle/>
          <a:p>
            <a:r>
              <a:rPr lang="en-US" altLang="zh-TW" dirty="0">
                <a:solidFill>
                  <a:srgbClr val="000000"/>
                </a:solidFill>
                <a:latin typeface="Times New Roman" panose="02020603050405020304" pitchFamily="18" charset="0"/>
                <a:ea typeface="標楷體" pitchFamily="65" charset="-120"/>
                <a:cs typeface="Times New Roman" panose="02020603050405020304" pitchFamily="18" charset="0"/>
              </a:rPr>
              <a:t>Regulations for Management of Toxic Chemical at Academic Institutions</a:t>
            </a:r>
            <a:endParaRPr lang="zh-TW" altLang="en-US" dirty="0">
              <a:solidFill>
                <a:srgbClr val="000000"/>
              </a:solidFill>
              <a:latin typeface="Times New Roman" panose="02020603050405020304" pitchFamily="18" charset="0"/>
              <a:ea typeface="標楷體" pitchFamily="65" charset="-120"/>
              <a:cs typeface="Times New Roman" panose="02020603050405020304" pitchFamily="18" charset="0"/>
            </a:endParaRPr>
          </a:p>
        </p:txBody>
      </p:sp>
      <p:sp>
        <p:nvSpPr>
          <p:cNvPr id="10" name="投影片編號版面配置區 2">
            <a:extLst>
              <a:ext uri="{FF2B5EF4-FFF2-40B4-BE49-F238E27FC236}">
                <a16:creationId xmlns:a16="http://schemas.microsoft.com/office/drawing/2014/main" id="{2FDE1D6A-4998-4C97-A8A1-0AA8BAFB0D3E}"/>
              </a:ext>
            </a:extLst>
          </p:cNvPr>
          <p:cNvSpPr>
            <a:spLocks noGrp="1"/>
          </p:cNvSpPr>
          <p:nvPr>
            <p:ph type="sldNum" sz="quarter" idx="12"/>
          </p:nvPr>
        </p:nvSpPr>
        <p:spPr>
          <a:xfrm>
            <a:off x="6764536" y="6314425"/>
            <a:ext cx="2133600" cy="412155"/>
          </a:xfrm>
        </p:spPr>
        <p:txBody>
          <a:bodyPr/>
          <a:lstStyle/>
          <a:p>
            <a:fld id="{A36E6B7E-3405-4ABC-8F0A-11CAAA034E4E}" type="slidenum">
              <a:rPr lang="zh-TW" altLang="en-US" smtClean="0"/>
              <a:pPr/>
              <a:t>54</a:t>
            </a:fld>
            <a:endParaRPr lang="zh-TW" altLang="en-US" dirty="0"/>
          </a:p>
        </p:txBody>
      </p:sp>
    </p:spTree>
    <p:extLst>
      <p:ext uri="{BB962C8B-B14F-4D97-AF65-F5344CB8AC3E}">
        <p14:creationId xmlns:p14="http://schemas.microsoft.com/office/powerpoint/2010/main" val="10569494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a:extLst>
              <a:ext uri="{FF2B5EF4-FFF2-40B4-BE49-F238E27FC236}">
                <a16:creationId xmlns:a16="http://schemas.microsoft.com/office/drawing/2014/main" id="{DBA5B2FC-F037-472E-89F0-5C4A5834C5D4}"/>
              </a:ext>
            </a:extLst>
          </p:cNvPr>
          <p:cNvSpPr>
            <a:spLocks noGrp="1"/>
          </p:cNvSpPr>
          <p:nvPr>
            <p:ph type="title"/>
          </p:nvPr>
        </p:nvSpPr>
        <p:spPr>
          <a:xfrm>
            <a:off x="721668" y="542703"/>
            <a:ext cx="7715200" cy="1143000"/>
          </a:xfrm>
        </p:spPr>
        <p:txBody>
          <a:bodyPr/>
          <a:lstStyle/>
          <a:p>
            <a:r>
              <a:rPr lang="en-US" altLang="zh-TW" sz="3200" dirty="0">
                <a:latin typeface="Times New Roman" panose="02020603050405020304" pitchFamily="18" charset="0"/>
              </a:rPr>
              <a:t>Infectious biological materials</a:t>
            </a:r>
            <a:endParaRPr lang="zh-TW" altLang="en-US" sz="3200" b="1" dirty="0">
              <a:latin typeface="Times New Roman" panose="02020603050405020304" pitchFamily="18" charset="0"/>
            </a:endParaRPr>
          </a:p>
        </p:txBody>
      </p:sp>
      <p:sp>
        <p:nvSpPr>
          <p:cNvPr id="13" name="內容版面配置區 2">
            <a:extLst>
              <a:ext uri="{FF2B5EF4-FFF2-40B4-BE49-F238E27FC236}">
                <a16:creationId xmlns:a16="http://schemas.microsoft.com/office/drawing/2014/main" id="{3B9551B1-D20E-43B2-9239-BA9911A49E64}"/>
              </a:ext>
            </a:extLst>
          </p:cNvPr>
          <p:cNvSpPr>
            <a:spLocks noGrp="1"/>
          </p:cNvSpPr>
          <p:nvPr>
            <p:ph idx="1"/>
          </p:nvPr>
        </p:nvSpPr>
        <p:spPr>
          <a:xfrm>
            <a:off x="657089" y="1998365"/>
            <a:ext cx="7848872" cy="4525963"/>
          </a:xfrm>
        </p:spPr>
        <p:txBody>
          <a:bodyPr>
            <a:normAutofit/>
          </a:bodyPr>
          <a:lstStyle/>
          <a:p>
            <a:r>
              <a:rPr lang="en-US" altLang="zh-TW" sz="2400" dirty="0"/>
              <a:t>Understand features of hazards, risk group, transmission channel, and grade and type of protective equipment. </a:t>
            </a:r>
            <a:endParaRPr lang="zh-TW" altLang="zh-TW" sz="2400" dirty="0"/>
          </a:p>
          <a:p>
            <a:pPr lvl="1"/>
            <a:r>
              <a:rPr lang="en-US" altLang="zh-TW" sz="2400" dirty="0"/>
              <a:t>Information source: measures governing infectious biological materials, safety code for biological safety grade 1-3 laboratories, biological safety data sheet </a:t>
            </a:r>
            <a:endParaRPr lang="zh-TW" altLang="zh-TW" sz="2400" dirty="0"/>
          </a:p>
          <a:p>
            <a:r>
              <a:rPr lang="en-US" altLang="zh-TW" sz="2400" dirty="0"/>
              <a:t>Ascertain conformance of laboratory to the requirements of </a:t>
            </a:r>
            <a:r>
              <a:rPr lang="en-US" altLang="zh-TW" sz="2400" b="1" u="sng" dirty="0"/>
              <a:t>biological safety level</a:t>
            </a:r>
            <a:r>
              <a:rPr lang="zh-TW" altLang="en-US" sz="2400" b="1" dirty="0"/>
              <a:t> </a:t>
            </a:r>
            <a:r>
              <a:rPr lang="en-US" altLang="zh-TW" sz="2400" dirty="0"/>
              <a:t>and follow correct experimental procedures. </a:t>
            </a:r>
            <a:endParaRPr lang="zh-TW" altLang="zh-TW" sz="2400" dirty="0"/>
          </a:p>
        </p:txBody>
      </p:sp>
      <p:sp>
        <p:nvSpPr>
          <p:cNvPr id="14" name="投影片編號版面配置區 2">
            <a:extLst>
              <a:ext uri="{FF2B5EF4-FFF2-40B4-BE49-F238E27FC236}">
                <a16:creationId xmlns:a16="http://schemas.microsoft.com/office/drawing/2014/main" id="{DDD12CDE-9CD4-4BD1-9B24-9C41DC534050}"/>
              </a:ext>
            </a:extLst>
          </p:cNvPr>
          <p:cNvSpPr>
            <a:spLocks noGrp="1"/>
          </p:cNvSpPr>
          <p:nvPr>
            <p:ph type="sldNum" sz="quarter" idx="12"/>
          </p:nvPr>
        </p:nvSpPr>
        <p:spPr>
          <a:xfrm>
            <a:off x="6755017" y="6315297"/>
            <a:ext cx="2133600" cy="365125"/>
          </a:xfrm>
        </p:spPr>
        <p:txBody>
          <a:bodyPr/>
          <a:lstStyle/>
          <a:p>
            <a:fld id="{A36E6B7E-3405-4ABC-8F0A-11CAAA034E4E}" type="slidenum">
              <a:rPr lang="zh-TW" altLang="en-US" smtClean="0"/>
              <a:pPr/>
              <a:t>55</a:t>
            </a:fld>
            <a:endParaRPr lang="zh-TW" altLang="en-US" dirty="0"/>
          </a:p>
        </p:txBody>
      </p:sp>
    </p:spTree>
    <p:extLst>
      <p:ext uri="{BB962C8B-B14F-4D97-AF65-F5344CB8AC3E}">
        <p14:creationId xmlns:p14="http://schemas.microsoft.com/office/powerpoint/2010/main" val="1914110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7DA4AF61-BE6C-45C2-9623-195214CE8CB0}"/>
              </a:ext>
            </a:extLst>
          </p:cNvPr>
          <p:cNvSpPr>
            <a:spLocks noGrp="1"/>
          </p:cNvSpPr>
          <p:nvPr>
            <p:ph type="title"/>
          </p:nvPr>
        </p:nvSpPr>
        <p:spPr>
          <a:xfrm>
            <a:off x="461714" y="565350"/>
            <a:ext cx="8229600" cy="1143000"/>
          </a:xfrm>
        </p:spPr>
        <p:txBody>
          <a:bodyPr/>
          <a:lstStyle/>
          <a:p>
            <a:r>
              <a:rPr lang="en-US" altLang="zh-TW" sz="3200" dirty="0">
                <a:latin typeface="Times New Roman" panose="02020603050405020304" pitchFamily="18" charset="0"/>
              </a:rPr>
              <a:t>Infectious biological materials </a:t>
            </a:r>
            <a:endParaRPr lang="zh-TW" altLang="zh-TW" sz="3200" dirty="0">
              <a:latin typeface="Times New Roman" panose="02020603050405020304" pitchFamily="18" charset="0"/>
            </a:endParaRPr>
          </a:p>
        </p:txBody>
      </p:sp>
      <p:sp>
        <p:nvSpPr>
          <p:cNvPr id="15" name="Rectangle 3">
            <a:extLst>
              <a:ext uri="{FF2B5EF4-FFF2-40B4-BE49-F238E27FC236}">
                <a16:creationId xmlns:a16="http://schemas.microsoft.com/office/drawing/2014/main" id="{5720DAB8-8459-4E0E-A604-836AF6964EC5}"/>
              </a:ext>
            </a:extLst>
          </p:cNvPr>
          <p:cNvSpPr txBox="1">
            <a:spLocks/>
          </p:cNvSpPr>
          <p:nvPr/>
        </p:nvSpPr>
        <p:spPr>
          <a:xfrm>
            <a:off x="585878" y="1998267"/>
            <a:ext cx="6841455" cy="42921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dirty="0"/>
              <a:t>Laboratories need approval of biosafety committee or biosafety specialists for possession, keeping, or disposal of second- or higher-grade dangerous microorganisms or biological toxins.</a:t>
            </a:r>
            <a:endParaRPr lang="zh-TW" altLang="zh-TW" sz="2400" dirty="0"/>
          </a:p>
          <a:p>
            <a:r>
              <a:rPr lang="en-US" altLang="zh-TW" sz="2400" dirty="0"/>
              <a:t>In addition to the aforementioned requirement, installation unit should obtain approval of central-level competent authority for the laboratory to possess, keep, or dispose third- or higher-level dangerous microorganisms or controlled biological toxins. </a:t>
            </a:r>
            <a:endParaRPr lang="zh-TW" altLang="en-US" sz="2400" dirty="0"/>
          </a:p>
        </p:txBody>
      </p:sp>
      <p:pic>
        <p:nvPicPr>
          <p:cNvPr id="16" name="Picture 5" descr="20081225162450361">
            <a:extLst>
              <a:ext uri="{FF2B5EF4-FFF2-40B4-BE49-F238E27FC236}">
                <a16:creationId xmlns:a16="http://schemas.microsoft.com/office/drawing/2014/main" id="{541AF77D-4776-4E43-A9FA-30895F197AA7}"/>
              </a:ext>
            </a:extLst>
          </p:cNvPr>
          <p:cNvPicPr>
            <a:picLocks noChangeAspect="1" noChangeArrowheads="1"/>
          </p:cNvPicPr>
          <p:nvPr/>
        </p:nvPicPr>
        <p:blipFill>
          <a:blip r:embed="rId3" cstate="print"/>
          <a:srcRect/>
          <a:stretch>
            <a:fillRect/>
          </a:stretch>
        </p:blipFill>
        <p:spPr bwMode="auto">
          <a:xfrm>
            <a:off x="7483452" y="4797425"/>
            <a:ext cx="1401587" cy="1620000"/>
          </a:xfrm>
          <a:prstGeom prst="rect">
            <a:avLst/>
          </a:prstGeom>
          <a:noFill/>
          <a:ln w="9525">
            <a:noFill/>
            <a:miter lim="800000"/>
            <a:headEnd/>
            <a:tailEnd/>
          </a:ln>
        </p:spPr>
      </p:pic>
      <p:pic>
        <p:nvPicPr>
          <p:cNvPr id="17" name="Picture 6" descr="20081225162450861">
            <a:extLst>
              <a:ext uri="{FF2B5EF4-FFF2-40B4-BE49-F238E27FC236}">
                <a16:creationId xmlns:a16="http://schemas.microsoft.com/office/drawing/2014/main" id="{43AE154A-A7A1-42F6-B982-D43D19F734CF}"/>
              </a:ext>
            </a:extLst>
          </p:cNvPr>
          <p:cNvPicPr>
            <a:picLocks noChangeAspect="1" noChangeArrowheads="1"/>
          </p:cNvPicPr>
          <p:nvPr/>
        </p:nvPicPr>
        <p:blipFill>
          <a:blip r:embed="rId4" cstate="print"/>
          <a:srcRect/>
          <a:stretch>
            <a:fillRect/>
          </a:stretch>
        </p:blipFill>
        <p:spPr bwMode="auto">
          <a:xfrm>
            <a:off x="7490684" y="2994472"/>
            <a:ext cx="1391849" cy="1620000"/>
          </a:xfrm>
          <a:prstGeom prst="rect">
            <a:avLst/>
          </a:prstGeom>
          <a:noFill/>
          <a:ln w="9525">
            <a:noFill/>
            <a:miter lim="800000"/>
            <a:headEnd/>
            <a:tailEnd/>
          </a:ln>
        </p:spPr>
      </p:pic>
      <p:pic>
        <p:nvPicPr>
          <p:cNvPr id="18" name="Picture 7" descr="新圖片 (6)">
            <a:extLst>
              <a:ext uri="{FF2B5EF4-FFF2-40B4-BE49-F238E27FC236}">
                <a16:creationId xmlns:a16="http://schemas.microsoft.com/office/drawing/2014/main" id="{7F6BC0A0-86F6-4C59-A89F-B2D2574E9245}"/>
              </a:ext>
            </a:extLst>
          </p:cNvPr>
          <p:cNvPicPr>
            <a:picLocks noChangeAspect="1" noChangeArrowheads="1"/>
          </p:cNvPicPr>
          <p:nvPr/>
        </p:nvPicPr>
        <p:blipFill>
          <a:blip r:embed="rId5" cstate="print"/>
          <a:srcRect/>
          <a:stretch>
            <a:fillRect/>
          </a:stretch>
        </p:blipFill>
        <p:spPr bwMode="auto">
          <a:xfrm>
            <a:off x="7427333" y="1250575"/>
            <a:ext cx="1465147" cy="1620000"/>
          </a:xfrm>
          <a:prstGeom prst="rect">
            <a:avLst/>
          </a:prstGeom>
          <a:noFill/>
          <a:ln w="9525">
            <a:noFill/>
            <a:miter lim="800000"/>
            <a:headEnd/>
            <a:tailEnd/>
          </a:ln>
        </p:spPr>
      </p:pic>
      <p:sp>
        <p:nvSpPr>
          <p:cNvPr id="19" name="Rectangle 9">
            <a:extLst>
              <a:ext uri="{FF2B5EF4-FFF2-40B4-BE49-F238E27FC236}">
                <a16:creationId xmlns:a16="http://schemas.microsoft.com/office/drawing/2014/main" id="{1AE249FB-A834-427E-B91D-2DBCEEAA7800}"/>
              </a:ext>
            </a:extLst>
          </p:cNvPr>
          <p:cNvSpPr>
            <a:spLocks noChangeArrowheads="1"/>
          </p:cNvSpPr>
          <p:nvPr/>
        </p:nvSpPr>
        <p:spPr bwMode="auto">
          <a:xfrm>
            <a:off x="614121" y="5805264"/>
            <a:ext cx="6776214" cy="369332"/>
          </a:xfrm>
          <a:prstGeom prst="rect">
            <a:avLst/>
          </a:prstGeom>
          <a:solidFill>
            <a:schemeClr val="bg1"/>
          </a:solidFill>
          <a:ln w="9525">
            <a:solidFill>
              <a:schemeClr val="tx1"/>
            </a:solidFill>
            <a:miter lim="800000"/>
            <a:headEnd/>
            <a:tailEnd/>
          </a:ln>
        </p:spPr>
        <p:txBody>
          <a:bodyPr wrap="none">
            <a:spAutoFit/>
          </a:bodyPr>
          <a:lstStyle/>
          <a:p>
            <a:r>
              <a:rPr lang="en-US" altLang="zh-TW" dirty="0">
                <a:latin typeface="Times New Roman" panose="02020603050405020304" pitchFamily="18" charset="0"/>
                <a:cs typeface="Times New Roman" panose="02020603050405020304" pitchFamily="18" charset="0"/>
              </a:rPr>
              <a:t>Regulations Governing Management of Infectious Biological Materials</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20" name="投影片編號版面配置區 2">
            <a:extLst>
              <a:ext uri="{FF2B5EF4-FFF2-40B4-BE49-F238E27FC236}">
                <a16:creationId xmlns:a16="http://schemas.microsoft.com/office/drawing/2014/main" id="{0BBBB56C-1BBC-40A9-8141-17DF8C0A4C65}"/>
              </a:ext>
            </a:extLst>
          </p:cNvPr>
          <p:cNvSpPr>
            <a:spLocks noGrp="1"/>
          </p:cNvSpPr>
          <p:nvPr>
            <p:ph type="sldNum" sz="quarter" idx="12"/>
          </p:nvPr>
        </p:nvSpPr>
        <p:spPr>
          <a:xfrm>
            <a:off x="6758880" y="6318845"/>
            <a:ext cx="2133600" cy="365125"/>
          </a:xfrm>
        </p:spPr>
        <p:txBody>
          <a:bodyPr/>
          <a:lstStyle/>
          <a:p>
            <a:fld id="{A36E6B7E-3405-4ABC-8F0A-11CAAA034E4E}" type="slidenum">
              <a:rPr lang="zh-TW" altLang="en-US" smtClean="0"/>
              <a:pPr/>
              <a:t>56</a:t>
            </a:fld>
            <a:endParaRPr lang="zh-TW" altLang="en-US" dirty="0"/>
          </a:p>
        </p:txBody>
      </p:sp>
    </p:spTree>
    <p:extLst>
      <p:ext uri="{BB962C8B-B14F-4D97-AF65-F5344CB8AC3E}">
        <p14:creationId xmlns:p14="http://schemas.microsoft.com/office/powerpoint/2010/main" val="32524276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6DD99365-4191-4042-B0E0-11D58FCE0989}"/>
              </a:ext>
            </a:extLst>
          </p:cNvPr>
          <p:cNvSpPr txBox="1">
            <a:spLocks noChangeArrowheads="1"/>
          </p:cNvSpPr>
          <p:nvPr/>
        </p:nvSpPr>
        <p:spPr>
          <a:xfrm>
            <a:off x="826765" y="535955"/>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Ionizing radiation operation </a:t>
            </a:r>
            <a:endParaRPr lang="zh-TW" altLang="en-US" sz="3200" dirty="0">
              <a:latin typeface="Times New Roman" panose="02020603050405020304" pitchFamily="18" charset="0"/>
            </a:endParaRPr>
          </a:p>
        </p:txBody>
      </p:sp>
      <p:sp>
        <p:nvSpPr>
          <p:cNvPr id="11" name="Rectangle 3">
            <a:extLst>
              <a:ext uri="{FF2B5EF4-FFF2-40B4-BE49-F238E27FC236}">
                <a16:creationId xmlns:a16="http://schemas.microsoft.com/office/drawing/2014/main" id="{8056588F-55F7-4251-B99F-EE7FD98E6179}"/>
              </a:ext>
            </a:extLst>
          </p:cNvPr>
          <p:cNvSpPr txBox="1">
            <a:spLocks noChangeArrowheads="1"/>
          </p:cNvSpPr>
          <p:nvPr/>
        </p:nvSpPr>
        <p:spPr>
          <a:xfrm>
            <a:off x="441663" y="1993529"/>
            <a:ext cx="6506601" cy="41763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a:t>Approval by or registration with competent authority is mandatory for operations involving radioactive materials (sealed, non-sealed radioactive source), ionizing-radiation equipment (e.g. X-ray machine) or radiation.  </a:t>
            </a:r>
            <a:endParaRPr lang="zh-TW" altLang="zh-TW" sz="2400"/>
          </a:p>
          <a:p>
            <a:r>
              <a:rPr lang="en-US" altLang="zh-TW" sz="2400"/>
              <a:t>Radiation operators should </a:t>
            </a:r>
            <a:r>
              <a:rPr lang="en-US" altLang="zh-TW" sz="2400">
                <a:solidFill>
                  <a:srgbClr val="FF0000"/>
                </a:solidFill>
              </a:rPr>
              <a:t>bear radiation exposure badge</a:t>
            </a:r>
            <a:r>
              <a:rPr lang="en-US" altLang="zh-TW" sz="2400"/>
              <a:t> to prevent overdose exposure (or </a:t>
            </a:r>
            <a:r>
              <a:rPr lang="en-US" altLang="zh-TW" sz="2400">
                <a:solidFill>
                  <a:srgbClr val="FF0000"/>
                </a:solidFill>
              </a:rPr>
              <a:t>monitoring of operating environment</a:t>
            </a:r>
            <a:r>
              <a:rPr lang="en-US" altLang="zh-TW" sz="2400"/>
              <a:t>).</a:t>
            </a:r>
            <a:endParaRPr lang="zh-TW" altLang="zh-TW" sz="2400" dirty="0"/>
          </a:p>
        </p:txBody>
      </p:sp>
      <p:sp>
        <p:nvSpPr>
          <p:cNvPr id="12" name="Text Box 9">
            <a:extLst>
              <a:ext uri="{FF2B5EF4-FFF2-40B4-BE49-F238E27FC236}">
                <a16:creationId xmlns:a16="http://schemas.microsoft.com/office/drawing/2014/main" id="{D4D1A2EB-D7E0-4449-80FC-3FB36360C211}"/>
              </a:ext>
            </a:extLst>
          </p:cNvPr>
          <p:cNvSpPr txBox="1">
            <a:spLocks noChangeArrowheads="1"/>
          </p:cNvSpPr>
          <p:nvPr/>
        </p:nvSpPr>
        <p:spPr bwMode="auto">
          <a:xfrm>
            <a:off x="858701" y="5505761"/>
            <a:ext cx="5585507"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Ionizing Radiation Protection Act &amp; </a:t>
            </a:r>
          </a:p>
          <a:p>
            <a:r>
              <a:rPr lang="en-US" altLang="zh-TW" dirty="0">
                <a:latin typeface="Times New Roman" panose="02020603050405020304" pitchFamily="18" charset="0"/>
                <a:cs typeface="Times New Roman" panose="02020603050405020304" pitchFamily="18" charset="0"/>
              </a:rPr>
              <a:t>Safety Standards for Protection against Ionizing Radiation</a:t>
            </a:r>
            <a:endParaRPr lang="zh-TW" altLang="en-US" sz="1600" dirty="0">
              <a:latin typeface="Times New Roman" panose="02020603050405020304" pitchFamily="18" charset="0"/>
              <a:ea typeface="標楷體" pitchFamily="65" charset="-120"/>
              <a:cs typeface="Times New Roman" panose="02020603050405020304" pitchFamily="18" charset="0"/>
            </a:endParaRPr>
          </a:p>
        </p:txBody>
      </p:sp>
      <p:sp>
        <p:nvSpPr>
          <p:cNvPr id="13" name="投影片編號版面配置區 2">
            <a:extLst>
              <a:ext uri="{FF2B5EF4-FFF2-40B4-BE49-F238E27FC236}">
                <a16:creationId xmlns:a16="http://schemas.microsoft.com/office/drawing/2014/main" id="{F3AF8D16-EAAD-4151-A6F6-3F8540FC5BDB}"/>
              </a:ext>
            </a:extLst>
          </p:cNvPr>
          <p:cNvSpPr>
            <a:spLocks noGrp="1"/>
          </p:cNvSpPr>
          <p:nvPr>
            <p:ph type="sldNum" sz="quarter" idx="12"/>
          </p:nvPr>
        </p:nvSpPr>
        <p:spPr>
          <a:xfrm>
            <a:off x="6748720" y="6318741"/>
            <a:ext cx="2133600" cy="412155"/>
          </a:xfrm>
        </p:spPr>
        <p:txBody>
          <a:bodyPr/>
          <a:lstStyle/>
          <a:p>
            <a:fld id="{A36E6B7E-3405-4ABC-8F0A-11CAAA034E4E}" type="slidenum">
              <a:rPr lang="zh-TW" altLang="en-US" smtClean="0"/>
              <a:pPr/>
              <a:t>57</a:t>
            </a:fld>
            <a:endParaRPr lang="zh-TW" altLang="en-US" dirty="0"/>
          </a:p>
        </p:txBody>
      </p:sp>
      <p:grpSp>
        <p:nvGrpSpPr>
          <p:cNvPr id="14" name="群組 13">
            <a:extLst>
              <a:ext uri="{FF2B5EF4-FFF2-40B4-BE49-F238E27FC236}">
                <a16:creationId xmlns:a16="http://schemas.microsoft.com/office/drawing/2014/main" id="{D57DB7E9-1B93-4AEE-8F1A-AEFD232CD8EF}"/>
              </a:ext>
            </a:extLst>
          </p:cNvPr>
          <p:cNvGrpSpPr/>
          <p:nvPr/>
        </p:nvGrpSpPr>
        <p:grpSpPr>
          <a:xfrm>
            <a:off x="6572530" y="1416323"/>
            <a:ext cx="2699792" cy="4492269"/>
            <a:chOff x="6572530" y="1416323"/>
            <a:chExt cx="2699792" cy="4492269"/>
          </a:xfrm>
        </p:grpSpPr>
        <p:pic>
          <p:nvPicPr>
            <p:cNvPr id="15" name="Picture 4" descr="PP-19">
              <a:extLst>
                <a:ext uri="{FF2B5EF4-FFF2-40B4-BE49-F238E27FC236}">
                  <a16:creationId xmlns:a16="http://schemas.microsoft.com/office/drawing/2014/main" id="{EBEEE709-FF51-44FE-BD17-9C4060615F14}"/>
                </a:ext>
              </a:extLst>
            </p:cNvPr>
            <p:cNvPicPr>
              <a:picLocks noChangeAspect="1" noChangeArrowheads="1"/>
            </p:cNvPicPr>
            <p:nvPr/>
          </p:nvPicPr>
          <p:blipFill rotWithShape="1">
            <a:blip r:embed="rId3" cstate="print"/>
            <a:srcRect t="17538" b="13324"/>
            <a:stretch/>
          </p:blipFill>
          <p:spPr bwMode="auto">
            <a:xfrm>
              <a:off x="6757426" y="4005064"/>
              <a:ext cx="2188235" cy="1493380"/>
            </a:xfrm>
            <a:prstGeom prst="rect">
              <a:avLst/>
            </a:prstGeom>
            <a:noFill/>
            <a:ln w="9525">
              <a:noFill/>
              <a:miter lim="800000"/>
              <a:headEnd/>
              <a:tailEnd/>
            </a:ln>
          </p:spPr>
        </p:pic>
        <p:pic>
          <p:nvPicPr>
            <p:cNvPr id="16" name="Picture 5" descr="a-1">
              <a:extLst>
                <a:ext uri="{FF2B5EF4-FFF2-40B4-BE49-F238E27FC236}">
                  <a16:creationId xmlns:a16="http://schemas.microsoft.com/office/drawing/2014/main" id="{DF09B30A-2738-4F82-9221-41A30EF3C744}"/>
                </a:ext>
              </a:extLst>
            </p:cNvPr>
            <p:cNvPicPr>
              <a:picLocks noChangeAspect="1" noChangeArrowheads="1"/>
            </p:cNvPicPr>
            <p:nvPr/>
          </p:nvPicPr>
          <p:blipFill rotWithShape="1">
            <a:blip r:embed="rId4" cstate="print"/>
            <a:srcRect b="14043"/>
            <a:stretch/>
          </p:blipFill>
          <p:spPr bwMode="auto">
            <a:xfrm>
              <a:off x="6739195" y="1416323"/>
              <a:ext cx="2188235" cy="2012678"/>
            </a:xfrm>
            <a:prstGeom prst="rect">
              <a:avLst/>
            </a:prstGeom>
            <a:noFill/>
            <a:ln w="9525">
              <a:noFill/>
              <a:miter lim="800000"/>
              <a:headEnd/>
              <a:tailEnd/>
            </a:ln>
          </p:spPr>
        </p:pic>
        <p:sp>
          <p:nvSpPr>
            <p:cNvPr id="17" name="文字方塊 16">
              <a:extLst>
                <a:ext uri="{FF2B5EF4-FFF2-40B4-BE49-F238E27FC236}">
                  <a16:creationId xmlns:a16="http://schemas.microsoft.com/office/drawing/2014/main" id="{728C6D8E-E88A-42D7-9126-5ECB8D9DFB11}"/>
                </a:ext>
              </a:extLst>
            </p:cNvPr>
            <p:cNvSpPr txBox="1"/>
            <p:nvPr/>
          </p:nvSpPr>
          <p:spPr>
            <a:xfrm>
              <a:off x="6572530" y="5539260"/>
              <a:ext cx="2699792"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Radiation exposure badge</a:t>
              </a:r>
              <a:endParaRPr lang="zh-TW" altLang="en-US" dirty="0">
                <a:latin typeface="Times New Roman" panose="02020603050405020304" pitchFamily="18" charset="0"/>
                <a:cs typeface="Times New Roman" panose="02020603050405020304" pitchFamily="18" charset="0"/>
              </a:endParaRPr>
            </a:p>
          </p:txBody>
        </p:sp>
        <p:sp>
          <p:nvSpPr>
            <p:cNvPr id="18" name="文字方塊 17">
              <a:extLst>
                <a:ext uri="{FF2B5EF4-FFF2-40B4-BE49-F238E27FC236}">
                  <a16:creationId xmlns:a16="http://schemas.microsoft.com/office/drawing/2014/main" id="{7C1DF393-1498-4E57-A8E4-1C54759561E4}"/>
                </a:ext>
              </a:extLst>
            </p:cNvPr>
            <p:cNvSpPr txBox="1"/>
            <p:nvPr/>
          </p:nvSpPr>
          <p:spPr>
            <a:xfrm>
              <a:off x="6757425" y="3387472"/>
              <a:ext cx="2188235" cy="646331"/>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Handheld radiation detector</a:t>
              </a:r>
              <a:endParaRPr lang="zh-TW"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870879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BCC400DD-097C-4BA4-A81E-375300773267}"/>
              </a:ext>
            </a:extLst>
          </p:cNvPr>
          <p:cNvSpPr txBox="1">
            <a:spLocks noChangeArrowheads="1"/>
          </p:cNvSpPr>
          <p:nvPr/>
        </p:nvSpPr>
        <p:spPr>
          <a:xfrm>
            <a:off x="826765" y="535955"/>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Ionizing radiation operation (cont.) </a:t>
            </a:r>
            <a:endParaRPr lang="zh-TW" altLang="en-US" sz="3200" dirty="0">
              <a:latin typeface="Times New Roman" panose="02020603050405020304" pitchFamily="18" charset="0"/>
            </a:endParaRPr>
          </a:p>
        </p:txBody>
      </p:sp>
      <p:sp>
        <p:nvSpPr>
          <p:cNvPr id="20" name="Rectangle 3">
            <a:extLst>
              <a:ext uri="{FF2B5EF4-FFF2-40B4-BE49-F238E27FC236}">
                <a16:creationId xmlns:a16="http://schemas.microsoft.com/office/drawing/2014/main" id="{4542A040-4D20-4D87-B880-2D6F6DB45212}"/>
              </a:ext>
            </a:extLst>
          </p:cNvPr>
          <p:cNvSpPr txBox="1">
            <a:spLocks noChangeArrowheads="1"/>
          </p:cNvSpPr>
          <p:nvPr/>
        </p:nvSpPr>
        <p:spPr>
          <a:xfrm>
            <a:off x="395536" y="1993529"/>
            <a:ext cx="6506601" cy="41763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a:t>Detect radioactive materials and ionizing-radiation equipment and facilities at least once a year and submit the results to competent authority as reference. </a:t>
            </a:r>
          </a:p>
          <a:p>
            <a:r>
              <a:rPr lang="en-US" altLang="zh-TW" sz="2400">
                <a:solidFill>
                  <a:srgbClr val="FF0000"/>
                </a:solidFill>
              </a:rPr>
              <a:t>Radiation warning sign</a:t>
            </a:r>
            <a:endParaRPr lang="zh-TW" altLang="zh-TW" sz="2400">
              <a:solidFill>
                <a:srgbClr val="FF0000"/>
              </a:solidFill>
            </a:endParaRPr>
          </a:p>
          <a:p>
            <a:endParaRPr lang="zh-TW" altLang="en-US" sz="2400" dirty="0"/>
          </a:p>
        </p:txBody>
      </p:sp>
      <p:sp>
        <p:nvSpPr>
          <p:cNvPr id="21" name="投影片編號版面配置區 2">
            <a:extLst>
              <a:ext uri="{FF2B5EF4-FFF2-40B4-BE49-F238E27FC236}">
                <a16:creationId xmlns:a16="http://schemas.microsoft.com/office/drawing/2014/main" id="{AACEA726-CA38-4720-B10A-F2019CA3915A}"/>
              </a:ext>
            </a:extLst>
          </p:cNvPr>
          <p:cNvSpPr>
            <a:spLocks noGrp="1"/>
          </p:cNvSpPr>
          <p:nvPr>
            <p:ph type="sldNum" sz="quarter" idx="12"/>
          </p:nvPr>
        </p:nvSpPr>
        <p:spPr>
          <a:xfrm>
            <a:off x="6748720" y="6318741"/>
            <a:ext cx="2133600" cy="412155"/>
          </a:xfrm>
        </p:spPr>
        <p:txBody>
          <a:bodyPr/>
          <a:lstStyle/>
          <a:p>
            <a:fld id="{A36E6B7E-3405-4ABC-8F0A-11CAAA034E4E}" type="slidenum">
              <a:rPr lang="zh-TW" altLang="en-US" smtClean="0"/>
              <a:pPr/>
              <a:t>58</a:t>
            </a:fld>
            <a:endParaRPr lang="zh-TW" altLang="en-US" dirty="0"/>
          </a:p>
        </p:txBody>
      </p:sp>
      <p:sp>
        <p:nvSpPr>
          <p:cNvPr id="22" name="Text Box 9">
            <a:extLst>
              <a:ext uri="{FF2B5EF4-FFF2-40B4-BE49-F238E27FC236}">
                <a16:creationId xmlns:a16="http://schemas.microsoft.com/office/drawing/2014/main" id="{FF6018A5-E37F-408B-86EF-9C66D491115B}"/>
              </a:ext>
            </a:extLst>
          </p:cNvPr>
          <p:cNvSpPr txBox="1">
            <a:spLocks noChangeArrowheads="1"/>
          </p:cNvSpPr>
          <p:nvPr/>
        </p:nvSpPr>
        <p:spPr bwMode="auto">
          <a:xfrm>
            <a:off x="858701" y="5505761"/>
            <a:ext cx="5481687"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Protective method for ionizing radiation &amp;  </a:t>
            </a:r>
          </a:p>
          <a:p>
            <a:r>
              <a:rPr lang="en-US" altLang="zh-TW" dirty="0">
                <a:latin typeface="Times New Roman" panose="02020603050405020304" pitchFamily="18" charset="0"/>
                <a:cs typeface="Times New Roman" panose="02020603050405020304" pitchFamily="18" charset="0"/>
              </a:rPr>
              <a:t>Safety standards for protection against ionizing radiation</a:t>
            </a:r>
            <a:endParaRPr lang="zh-TW" altLang="en-US" sz="1600" dirty="0">
              <a:latin typeface="Times New Roman" panose="02020603050405020304" pitchFamily="18" charset="0"/>
              <a:ea typeface="標楷體" pitchFamily="65" charset="-120"/>
              <a:cs typeface="Times New Roman" panose="02020603050405020304" pitchFamily="18" charset="0"/>
            </a:endParaRPr>
          </a:p>
        </p:txBody>
      </p:sp>
      <p:pic>
        <p:nvPicPr>
          <p:cNvPr id="23" name="Picture 9" descr="rad-sign">
            <a:extLst>
              <a:ext uri="{FF2B5EF4-FFF2-40B4-BE49-F238E27FC236}">
                <a16:creationId xmlns:a16="http://schemas.microsoft.com/office/drawing/2014/main" id="{3EC342AB-C6CD-496C-9817-061E5C374918}"/>
              </a:ext>
            </a:extLst>
          </p:cNvPr>
          <p:cNvPicPr>
            <a:picLocks noChangeAspect="1" noChangeArrowheads="1"/>
          </p:cNvPicPr>
          <p:nvPr/>
        </p:nvPicPr>
        <p:blipFill>
          <a:blip r:embed="rId3" cstate="print"/>
          <a:srcRect/>
          <a:stretch>
            <a:fillRect/>
          </a:stretch>
        </p:blipFill>
        <p:spPr bwMode="auto">
          <a:xfrm>
            <a:off x="4913666" y="3861047"/>
            <a:ext cx="1635241" cy="1330139"/>
          </a:xfrm>
          <a:prstGeom prst="rect">
            <a:avLst/>
          </a:prstGeom>
          <a:noFill/>
          <a:ln w="9525">
            <a:noFill/>
            <a:miter lim="800000"/>
            <a:headEnd/>
            <a:tailEnd/>
          </a:ln>
        </p:spPr>
      </p:pic>
      <p:grpSp>
        <p:nvGrpSpPr>
          <p:cNvPr id="24" name="群組 23">
            <a:extLst>
              <a:ext uri="{FF2B5EF4-FFF2-40B4-BE49-F238E27FC236}">
                <a16:creationId xmlns:a16="http://schemas.microsoft.com/office/drawing/2014/main" id="{7AAE8B6D-92A9-42B0-86DC-394145C46413}"/>
              </a:ext>
            </a:extLst>
          </p:cNvPr>
          <p:cNvGrpSpPr/>
          <p:nvPr/>
        </p:nvGrpSpPr>
        <p:grpSpPr>
          <a:xfrm>
            <a:off x="6572530" y="1416323"/>
            <a:ext cx="2699792" cy="4492269"/>
            <a:chOff x="6572530" y="1416323"/>
            <a:chExt cx="2699792" cy="4492269"/>
          </a:xfrm>
        </p:grpSpPr>
        <p:pic>
          <p:nvPicPr>
            <p:cNvPr id="25" name="Picture 4" descr="PP-19">
              <a:extLst>
                <a:ext uri="{FF2B5EF4-FFF2-40B4-BE49-F238E27FC236}">
                  <a16:creationId xmlns:a16="http://schemas.microsoft.com/office/drawing/2014/main" id="{6B0EB2D6-A681-49C1-A8A5-4C9B5F309F2F}"/>
                </a:ext>
              </a:extLst>
            </p:cNvPr>
            <p:cNvPicPr>
              <a:picLocks noChangeAspect="1" noChangeArrowheads="1"/>
            </p:cNvPicPr>
            <p:nvPr/>
          </p:nvPicPr>
          <p:blipFill rotWithShape="1">
            <a:blip r:embed="rId4" cstate="print"/>
            <a:srcRect t="17538" b="13324"/>
            <a:stretch/>
          </p:blipFill>
          <p:spPr bwMode="auto">
            <a:xfrm>
              <a:off x="6757426" y="4005064"/>
              <a:ext cx="2188235" cy="1493380"/>
            </a:xfrm>
            <a:prstGeom prst="rect">
              <a:avLst/>
            </a:prstGeom>
            <a:noFill/>
            <a:ln w="9525">
              <a:noFill/>
              <a:miter lim="800000"/>
              <a:headEnd/>
              <a:tailEnd/>
            </a:ln>
          </p:spPr>
        </p:pic>
        <p:pic>
          <p:nvPicPr>
            <p:cNvPr id="26" name="Picture 5" descr="a-1">
              <a:extLst>
                <a:ext uri="{FF2B5EF4-FFF2-40B4-BE49-F238E27FC236}">
                  <a16:creationId xmlns:a16="http://schemas.microsoft.com/office/drawing/2014/main" id="{8188FFCE-6C10-49EF-8D18-1A804B425D74}"/>
                </a:ext>
              </a:extLst>
            </p:cNvPr>
            <p:cNvPicPr>
              <a:picLocks noChangeAspect="1" noChangeArrowheads="1"/>
            </p:cNvPicPr>
            <p:nvPr/>
          </p:nvPicPr>
          <p:blipFill rotWithShape="1">
            <a:blip r:embed="rId5" cstate="print"/>
            <a:srcRect b="14043"/>
            <a:stretch/>
          </p:blipFill>
          <p:spPr bwMode="auto">
            <a:xfrm>
              <a:off x="6739195" y="1416323"/>
              <a:ext cx="2188235" cy="2012678"/>
            </a:xfrm>
            <a:prstGeom prst="rect">
              <a:avLst/>
            </a:prstGeom>
            <a:noFill/>
            <a:ln w="9525">
              <a:noFill/>
              <a:miter lim="800000"/>
              <a:headEnd/>
              <a:tailEnd/>
            </a:ln>
          </p:spPr>
        </p:pic>
        <p:sp>
          <p:nvSpPr>
            <p:cNvPr id="27" name="文字方塊 26">
              <a:extLst>
                <a:ext uri="{FF2B5EF4-FFF2-40B4-BE49-F238E27FC236}">
                  <a16:creationId xmlns:a16="http://schemas.microsoft.com/office/drawing/2014/main" id="{4A832F78-2329-405F-B4B5-7EAB2D088DA4}"/>
                </a:ext>
              </a:extLst>
            </p:cNvPr>
            <p:cNvSpPr txBox="1"/>
            <p:nvPr/>
          </p:nvSpPr>
          <p:spPr>
            <a:xfrm>
              <a:off x="6572530" y="5539260"/>
              <a:ext cx="2699792" cy="369332"/>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Radiation exposure badge</a:t>
              </a:r>
              <a:endParaRPr lang="zh-TW" altLang="en-US" dirty="0">
                <a:latin typeface="Times New Roman" panose="02020603050405020304" pitchFamily="18" charset="0"/>
                <a:cs typeface="Times New Roman" panose="02020603050405020304" pitchFamily="18" charset="0"/>
              </a:endParaRPr>
            </a:p>
          </p:txBody>
        </p:sp>
        <p:sp>
          <p:nvSpPr>
            <p:cNvPr id="28" name="文字方塊 27">
              <a:extLst>
                <a:ext uri="{FF2B5EF4-FFF2-40B4-BE49-F238E27FC236}">
                  <a16:creationId xmlns:a16="http://schemas.microsoft.com/office/drawing/2014/main" id="{166720D1-D136-4D07-947D-30AF3D0EB56E}"/>
                </a:ext>
              </a:extLst>
            </p:cNvPr>
            <p:cNvSpPr txBox="1"/>
            <p:nvPr/>
          </p:nvSpPr>
          <p:spPr>
            <a:xfrm>
              <a:off x="6757425" y="3387472"/>
              <a:ext cx="2188235" cy="646331"/>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Handheld radiation detector</a:t>
              </a:r>
              <a:endParaRPr lang="zh-TW"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50998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DABBD42E-A888-4F37-84BF-F993BF1B7F34}"/>
              </a:ext>
            </a:extLst>
          </p:cNvPr>
          <p:cNvSpPr txBox="1">
            <a:spLocks noChangeArrowheads="1"/>
          </p:cNvSpPr>
          <p:nvPr/>
        </p:nvSpPr>
        <p:spPr>
          <a:xfrm>
            <a:off x="539552" y="2008538"/>
            <a:ext cx="6076787" cy="35086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dirty="0"/>
              <a:t>Laboratory should formulate proper </a:t>
            </a:r>
            <a:r>
              <a:rPr lang="en-US" altLang="zh-TW" sz="2400" dirty="0">
                <a:solidFill>
                  <a:srgbClr val="FF0000"/>
                </a:solidFill>
              </a:rPr>
              <a:t>guidelines for protection and operation of ionizing radiation </a:t>
            </a:r>
            <a:r>
              <a:rPr lang="en-US" altLang="zh-TW" sz="2400" dirty="0"/>
              <a:t>and post it at conspicuous spot in working area.</a:t>
            </a:r>
            <a:endParaRPr lang="zh-TW" altLang="zh-TW" sz="2400" dirty="0"/>
          </a:p>
          <a:p>
            <a:r>
              <a:rPr lang="en-US" altLang="zh-TW" sz="2400" dirty="0"/>
              <a:t>Demarcate proper </a:t>
            </a:r>
            <a:r>
              <a:rPr lang="en-US" altLang="zh-TW" sz="2400" dirty="0">
                <a:solidFill>
                  <a:srgbClr val="FF0000"/>
                </a:solidFill>
              </a:rPr>
              <a:t>radiation control area</a:t>
            </a:r>
            <a:r>
              <a:rPr lang="en-US" altLang="zh-TW" sz="2400" dirty="0"/>
              <a:t>, subject to control measures, and conduct radiation detection in monitoring area, plus environmental radiation detection for area neighboring workplace.</a:t>
            </a:r>
            <a:endParaRPr lang="zh-TW" altLang="zh-TW" sz="2400" dirty="0"/>
          </a:p>
          <a:p>
            <a:pPr>
              <a:lnSpc>
                <a:spcPct val="110000"/>
              </a:lnSpc>
              <a:spcBef>
                <a:spcPct val="10000"/>
              </a:spcBef>
              <a:spcAft>
                <a:spcPct val="10000"/>
              </a:spcAft>
            </a:pPr>
            <a:endParaRPr lang="en-US" altLang="zh-TW" sz="2400" dirty="0">
              <a:solidFill>
                <a:srgbClr val="FF0000"/>
              </a:solidFill>
            </a:endParaRPr>
          </a:p>
        </p:txBody>
      </p:sp>
      <p:pic>
        <p:nvPicPr>
          <p:cNvPr id="12" name="Picture 7">
            <a:extLst>
              <a:ext uri="{FF2B5EF4-FFF2-40B4-BE49-F238E27FC236}">
                <a16:creationId xmlns:a16="http://schemas.microsoft.com/office/drawing/2014/main" id="{8FBC87A2-881F-478D-A690-E182D802C2DF}"/>
              </a:ext>
            </a:extLst>
          </p:cNvPr>
          <p:cNvPicPr>
            <a:picLocks noChangeAspect="1" noChangeArrowheads="1"/>
          </p:cNvPicPr>
          <p:nvPr/>
        </p:nvPicPr>
        <p:blipFill rotWithShape="1">
          <a:blip r:embed="rId3" cstate="print"/>
          <a:srcRect t="28840"/>
          <a:stretch/>
        </p:blipFill>
        <p:spPr bwMode="auto">
          <a:xfrm>
            <a:off x="6496575" y="4437112"/>
            <a:ext cx="2451600" cy="1372244"/>
          </a:xfrm>
          <a:prstGeom prst="rect">
            <a:avLst/>
          </a:prstGeom>
          <a:noFill/>
          <a:ln w="9525">
            <a:noFill/>
            <a:miter lim="800000"/>
            <a:headEnd/>
            <a:tailEnd/>
          </a:ln>
        </p:spPr>
      </p:pic>
      <p:pic>
        <p:nvPicPr>
          <p:cNvPr id="13" name="Picture 8">
            <a:extLst>
              <a:ext uri="{FF2B5EF4-FFF2-40B4-BE49-F238E27FC236}">
                <a16:creationId xmlns:a16="http://schemas.microsoft.com/office/drawing/2014/main" id="{C720612B-359C-4E7E-B3CC-7CD8B7CA550A}"/>
              </a:ext>
            </a:extLst>
          </p:cNvPr>
          <p:cNvPicPr>
            <a:picLocks noChangeAspect="1" noChangeArrowheads="1"/>
          </p:cNvPicPr>
          <p:nvPr/>
        </p:nvPicPr>
        <p:blipFill rotWithShape="1">
          <a:blip r:embed="rId4" cstate="print"/>
          <a:srcRect b="16102"/>
          <a:stretch/>
        </p:blipFill>
        <p:spPr bwMode="auto">
          <a:xfrm>
            <a:off x="6496575" y="2271872"/>
            <a:ext cx="2453030" cy="1661184"/>
          </a:xfrm>
          <a:prstGeom prst="rect">
            <a:avLst/>
          </a:prstGeom>
          <a:noFill/>
          <a:ln w="9525">
            <a:noFill/>
            <a:miter lim="800000"/>
            <a:headEnd/>
            <a:tailEnd/>
          </a:ln>
        </p:spPr>
      </p:pic>
      <p:sp>
        <p:nvSpPr>
          <p:cNvPr id="14" name="投影片編號版面配置區 2">
            <a:extLst>
              <a:ext uri="{FF2B5EF4-FFF2-40B4-BE49-F238E27FC236}">
                <a16:creationId xmlns:a16="http://schemas.microsoft.com/office/drawing/2014/main" id="{008F1390-A0E6-4166-9FAF-5504973F3D3B}"/>
              </a:ext>
            </a:extLst>
          </p:cNvPr>
          <p:cNvSpPr>
            <a:spLocks noGrp="1"/>
          </p:cNvSpPr>
          <p:nvPr>
            <p:ph type="sldNum" sz="quarter" idx="12"/>
          </p:nvPr>
        </p:nvSpPr>
        <p:spPr>
          <a:xfrm>
            <a:off x="6758880" y="6312520"/>
            <a:ext cx="2133600" cy="412155"/>
          </a:xfrm>
        </p:spPr>
        <p:txBody>
          <a:bodyPr/>
          <a:lstStyle/>
          <a:p>
            <a:fld id="{A36E6B7E-3405-4ABC-8F0A-11CAAA034E4E}" type="slidenum">
              <a:rPr lang="zh-TW" altLang="en-US" smtClean="0"/>
              <a:pPr/>
              <a:t>59</a:t>
            </a:fld>
            <a:endParaRPr lang="zh-TW" altLang="en-US" dirty="0"/>
          </a:p>
        </p:txBody>
      </p:sp>
      <p:sp>
        <p:nvSpPr>
          <p:cNvPr id="15" name="Rectangle 2">
            <a:extLst>
              <a:ext uri="{FF2B5EF4-FFF2-40B4-BE49-F238E27FC236}">
                <a16:creationId xmlns:a16="http://schemas.microsoft.com/office/drawing/2014/main" id="{A8C7838E-F0B8-47CE-9E24-64F8247DBCDB}"/>
              </a:ext>
            </a:extLst>
          </p:cNvPr>
          <p:cNvSpPr txBox="1">
            <a:spLocks noChangeArrowheads="1"/>
          </p:cNvSpPr>
          <p:nvPr/>
        </p:nvSpPr>
        <p:spPr>
          <a:xfrm>
            <a:off x="826765" y="535955"/>
            <a:ext cx="74991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a:lstStyle>
          <a:p>
            <a:r>
              <a:rPr lang="en-US" altLang="zh-TW" sz="3200">
                <a:latin typeface="Times New Roman" panose="02020603050405020304" pitchFamily="18" charset="0"/>
              </a:rPr>
              <a:t>Ionizing radiation operation (cont.) </a:t>
            </a:r>
            <a:endParaRPr lang="zh-TW" altLang="en-US" sz="3200" dirty="0">
              <a:latin typeface="Times New Roman" panose="02020603050405020304" pitchFamily="18" charset="0"/>
            </a:endParaRPr>
          </a:p>
        </p:txBody>
      </p:sp>
      <p:sp>
        <p:nvSpPr>
          <p:cNvPr id="16" name="Text Box 9">
            <a:extLst>
              <a:ext uri="{FF2B5EF4-FFF2-40B4-BE49-F238E27FC236}">
                <a16:creationId xmlns:a16="http://schemas.microsoft.com/office/drawing/2014/main" id="{74B19156-863C-453D-9E56-A7C50B36568A}"/>
              </a:ext>
            </a:extLst>
          </p:cNvPr>
          <p:cNvSpPr txBox="1">
            <a:spLocks noChangeArrowheads="1"/>
          </p:cNvSpPr>
          <p:nvPr/>
        </p:nvSpPr>
        <p:spPr bwMode="auto">
          <a:xfrm>
            <a:off x="858701" y="5505761"/>
            <a:ext cx="5481687" cy="646331"/>
          </a:xfrm>
          <a:prstGeom prst="rect">
            <a:avLst/>
          </a:prstGeom>
          <a:noFill/>
          <a:ln w="9525">
            <a:solidFill>
              <a:schemeClr val="tx1"/>
            </a:solidFill>
            <a:miter lim="800000"/>
            <a:headEnd/>
            <a:tailEnd/>
          </a:ln>
        </p:spPr>
        <p:txBody>
          <a:bodyPr wrap="square">
            <a:spAutoFit/>
          </a:bodyPr>
          <a:lstStyle/>
          <a:p>
            <a:r>
              <a:rPr lang="en-US" altLang="zh-TW" dirty="0">
                <a:latin typeface="Times New Roman" panose="02020603050405020304" pitchFamily="18" charset="0"/>
                <a:cs typeface="Times New Roman" panose="02020603050405020304" pitchFamily="18" charset="0"/>
              </a:rPr>
              <a:t>Protective method for ionizing radiation &amp;  </a:t>
            </a:r>
          </a:p>
          <a:p>
            <a:r>
              <a:rPr lang="en-US" altLang="zh-TW" dirty="0">
                <a:latin typeface="Times New Roman" panose="02020603050405020304" pitchFamily="18" charset="0"/>
                <a:cs typeface="Times New Roman" panose="02020603050405020304" pitchFamily="18" charset="0"/>
              </a:rPr>
              <a:t>Safety standards for protection against ionizing radiation</a:t>
            </a:r>
            <a:endParaRPr lang="zh-TW" altLang="en-US" sz="16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40441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75556" y="1484784"/>
            <a:ext cx="7992888" cy="1656184"/>
          </a:xfrm>
        </p:spPr>
        <p:txBody>
          <a:bodyPr>
            <a:noAutofit/>
          </a:bodyPr>
          <a:lstStyle/>
          <a:p>
            <a:pPr marL="0" indent="0" algn="ctr">
              <a:buNone/>
            </a:pPr>
            <a:r>
              <a:rPr lang="en-US" altLang="zh-TW" b="1" dirty="0"/>
              <a:t>Accidents or incidents occur frequently in the laboratory</a:t>
            </a:r>
          </a:p>
          <a:p>
            <a:pPr marL="0" indent="0" algn="ctr">
              <a:buNone/>
            </a:pPr>
            <a:endParaRPr lang="en-US" altLang="zh-TW" b="1" dirty="0"/>
          </a:p>
          <a:p>
            <a:pPr marL="0" indent="0" algn="ctr">
              <a:buNone/>
            </a:pPr>
            <a:r>
              <a:rPr lang="en-US" altLang="zh-TW" b="1" dirty="0"/>
              <a:t>How to prevent it?</a:t>
            </a:r>
            <a:endParaRPr lang="zh-TW" altLang="en-US" b="1" dirty="0"/>
          </a:p>
        </p:txBody>
      </p:sp>
      <p:sp>
        <p:nvSpPr>
          <p:cNvPr id="4" name="投影片編號版面配置區 3"/>
          <p:cNvSpPr>
            <a:spLocks noGrp="1"/>
          </p:cNvSpPr>
          <p:nvPr>
            <p:ph type="sldNum" sz="quarter" idx="12"/>
          </p:nvPr>
        </p:nvSpPr>
        <p:spPr>
          <a:xfrm>
            <a:off x="6758880" y="6322572"/>
            <a:ext cx="2133600" cy="365125"/>
          </a:xfrm>
        </p:spPr>
        <p:txBody>
          <a:bodyPr/>
          <a:lstStyle/>
          <a:p>
            <a:pPr>
              <a:defRPr/>
            </a:pPr>
            <a:fld id="{2C463222-3884-42D2-8A9D-F71189E9DF7D}" type="slidenum">
              <a:rPr lang="en-US" altLang="zh-TW" smtClean="0"/>
              <a:pPr>
                <a:defRPr/>
              </a:pPr>
              <a:t>6</a:t>
            </a:fld>
            <a:endParaRPr lang="en-US" altLang="zh-TW" dirty="0"/>
          </a:p>
        </p:txBody>
      </p:sp>
    </p:spTree>
    <p:extLst>
      <p:ext uri="{BB962C8B-B14F-4D97-AF65-F5344CB8AC3E}">
        <p14:creationId xmlns:p14="http://schemas.microsoft.com/office/powerpoint/2010/main" val="2064960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058437ED-5AFE-494B-85B9-2B294642584B}"/>
              </a:ext>
            </a:extLst>
          </p:cNvPr>
          <p:cNvSpPr>
            <a:spLocks noGrp="1" noChangeArrowheads="1"/>
          </p:cNvSpPr>
          <p:nvPr>
            <p:ph type="title"/>
          </p:nvPr>
        </p:nvSpPr>
        <p:spPr>
          <a:xfrm>
            <a:off x="465634" y="548680"/>
            <a:ext cx="8229600" cy="1139825"/>
          </a:xfrm>
        </p:spPr>
        <p:txBody>
          <a:bodyPr/>
          <a:lstStyle/>
          <a:p>
            <a:r>
              <a:rPr lang="en-US" altLang="zh-TW" sz="3200" dirty="0">
                <a:latin typeface="Times New Roman" panose="02020603050405020304" pitchFamily="18" charset="0"/>
              </a:rPr>
              <a:t>Safety management 5+1S</a:t>
            </a:r>
            <a:endParaRPr lang="zh-TW" altLang="zh-TW" sz="3200" dirty="0">
              <a:latin typeface="Times New Roman" panose="02020603050405020304" pitchFamily="18" charset="0"/>
            </a:endParaRPr>
          </a:p>
        </p:txBody>
      </p:sp>
      <p:sp>
        <p:nvSpPr>
          <p:cNvPr id="10" name="Rectangle 3">
            <a:extLst>
              <a:ext uri="{FF2B5EF4-FFF2-40B4-BE49-F238E27FC236}">
                <a16:creationId xmlns:a16="http://schemas.microsoft.com/office/drawing/2014/main" id="{04DF9030-F470-43A2-A3C2-E0779D7240A1}"/>
              </a:ext>
            </a:extLst>
          </p:cNvPr>
          <p:cNvSpPr>
            <a:spLocks noGrp="1" noChangeArrowheads="1"/>
          </p:cNvSpPr>
          <p:nvPr>
            <p:ph type="body" sz="half" idx="1"/>
          </p:nvPr>
        </p:nvSpPr>
        <p:spPr>
          <a:xfrm>
            <a:off x="683568" y="1988840"/>
            <a:ext cx="7776864" cy="4392488"/>
          </a:xfrm>
        </p:spPr>
        <p:txBody>
          <a:bodyPr>
            <a:noAutofit/>
          </a:bodyPr>
          <a:lstStyle/>
          <a:p>
            <a:pPr marL="0" indent="0">
              <a:buNone/>
            </a:pPr>
            <a:r>
              <a:rPr lang="en-US" altLang="zh-TW" sz="2400" dirty="0"/>
              <a:t>Refer to effective management of production factors, including personnel, machine, materials, and method, at production site: Push 5+1S movement (sorting out, reorganization, sweeping, cleaning, education, safety) </a:t>
            </a:r>
          </a:p>
          <a:p>
            <a:pPr marL="0" indent="0">
              <a:buNone/>
            </a:pPr>
            <a:endParaRPr lang="en-US" altLang="zh-TW" sz="2400" dirty="0"/>
          </a:p>
          <a:p>
            <a:pPr marL="0" indent="0">
              <a:buNone/>
            </a:pPr>
            <a:r>
              <a:rPr lang="en-US" altLang="zh-TW" sz="2400" dirty="0"/>
              <a:t>Common points of notice for laboratory safety management* </a:t>
            </a:r>
            <a:r>
              <a:rPr lang="zh-TW" altLang="en-US" sz="2400" dirty="0"/>
              <a:t>  </a:t>
            </a:r>
            <a:endParaRPr lang="en-US" altLang="zh-TW" sz="2400" dirty="0"/>
          </a:p>
          <a:p>
            <a:pPr marL="0" indent="0">
              <a:buNone/>
            </a:pPr>
            <a:r>
              <a:rPr lang="zh-TW" altLang="en-US" sz="2400" dirty="0"/>
              <a:t>    </a:t>
            </a:r>
            <a:r>
              <a:rPr lang="en-US" altLang="zh-TW" sz="2400" dirty="0"/>
              <a:t>Placement of matters at designated spots.</a:t>
            </a:r>
            <a:endParaRPr lang="zh-TW" altLang="zh-TW" sz="2400" dirty="0"/>
          </a:p>
          <a:p>
            <a:r>
              <a:rPr lang="en-US" altLang="zh-TW" sz="2400" dirty="0"/>
              <a:t>Prepare two or more outlets, if possible, for workplace.</a:t>
            </a:r>
            <a:endParaRPr lang="zh-TW" altLang="zh-TW" sz="2400" dirty="0"/>
          </a:p>
          <a:p>
            <a:pPr marL="0" indent="0">
              <a:buNone/>
            </a:pPr>
            <a:endParaRPr lang="zh-TW" altLang="zh-TW" sz="2400" dirty="0"/>
          </a:p>
        </p:txBody>
      </p:sp>
      <p:sp>
        <p:nvSpPr>
          <p:cNvPr id="11" name="投影片編號版面配置區 2">
            <a:extLst>
              <a:ext uri="{FF2B5EF4-FFF2-40B4-BE49-F238E27FC236}">
                <a16:creationId xmlns:a16="http://schemas.microsoft.com/office/drawing/2014/main" id="{B172B365-BA4F-4DD0-B380-BFB4F9374AD3}"/>
              </a:ext>
            </a:extLst>
          </p:cNvPr>
          <p:cNvSpPr>
            <a:spLocks noGrp="1"/>
          </p:cNvSpPr>
          <p:nvPr>
            <p:ph type="sldNum" sz="quarter" idx="12"/>
          </p:nvPr>
        </p:nvSpPr>
        <p:spPr>
          <a:xfrm>
            <a:off x="6752896" y="6318845"/>
            <a:ext cx="2133600" cy="457200"/>
          </a:xfrm>
        </p:spPr>
        <p:txBody>
          <a:bodyPr/>
          <a:lstStyle/>
          <a:p>
            <a:pPr>
              <a:defRPr/>
            </a:pPr>
            <a:fld id="{04E5ADA6-C3EA-4841-B284-66BD5CF34BF3}" type="slidenum">
              <a:rPr lang="en-US" altLang="zh-TW" smtClean="0"/>
              <a:pPr>
                <a:defRPr/>
              </a:pPr>
              <a:t>60</a:t>
            </a:fld>
            <a:endParaRPr lang="en-US" altLang="zh-TW" dirty="0"/>
          </a:p>
        </p:txBody>
      </p:sp>
    </p:spTree>
    <p:extLst>
      <p:ext uri="{BB962C8B-B14F-4D97-AF65-F5344CB8AC3E}">
        <p14:creationId xmlns:p14="http://schemas.microsoft.com/office/powerpoint/2010/main" val="39730100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EA15328D-E1FF-4BA1-ACD7-2CA30214CBC0}"/>
              </a:ext>
            </a:extLst>
          </p:cNvPr>
          <p:cNvSpPr>
            <a:spLocks noGrp="1" noChangeArrowheads="1"/>
          </p:cNvSpPr>
          <p:nvPr>
            <p:ph type="title"/>
          </p:nvPr>
        </p:nvSpPr>
        <p:spPr>
          <a:xfrm>
            <a:off x="465634" y="548680"/>
            <a:ext cx="8229600" cy="1139825"/>
          </a:xfrm>
        </p:spPr>
        <p:txBody>
          <a:bodyPr/>
          <a:lstStyle/>
          <a:p>
            <a:r>
              <a:rPr lang="en-US" altLang="zh-TW" sz="3200" dirty="0">
                <a:latin typeface="Times New Roman" panose="02020603050405020304" pitchFamily="18" charset="0"/>
              </a:rPr>
              <a:t>Safety management 5+1S (cont.)</a:t>
            </a:r>
            <a:endParaRPr lang="zh-TW" altLang="zh-TW" sz="3200" dirty="0">
              <a:latin typeface="Times New Roman" panose="02020603050405020304" pitchFamily="18" charset="0"/>
            </a:endParaRPr>
          </a:p>
        </p:txBody>
      </p:sp>
      <p:sp>
        <p:nvSpPr>
          <p:cNvPr id="16" name="Rectangle 3">
            <a:extLst>
              <a:ext uri="{FF2B5EF4-FFF2-40B4-BE49-F238E27FC236}">
                <a16:creationId xmlns:a16="http://schemas.microsoft.com/office/drawing/2014/main" id="{79C58C2A-16F6-415F-9AAC-FB7C940CC991}"/>
              </a:ext>
            </a:extLst>
          </p:cNvPr>
          <p:cNvSpPr>
            <a:spLocks noGrp="1" noChangeArrowheads="1"/>
          </p:cNvSpPr>
          <p:nvPr>
            <p:ph type="body" sz="half" idx="1"/>
          </p:nvPr>
        </p:nvSpPr>
        <p:spPr>
          <a:xfrm>
            <a:off x="683568" y="1988840"/>
            <a:ext cx="7776864" cy="4392488"/>
          </a:xfrm>
        </p:spPr>
        <p:txBody>
          <a:bodyPr>
            <a:noAutofit/>
          </a:bodyPr>
          <a:lstStyle/>
          <a:p>
            <a:r>
              <a:rPr lang="en-US" altLang="zh-TW" sz="2400" dirty="0"/>
              <a:t>Take into account compatibility factor in waste classification.</a:t>
            </a:r>
            <a:endParaRPr lang="zh-TW" altLang="zh-TW" sz="2400" dirty="0"/>
          </a:p>
          <a:p>
            <a:r>
              <a:rPr lang="en-US" altLang="zh-TW" sz="2400" dirty="0"/>
              <a:t>Opening of any chemical container shouldn't be set in the direction of persons. </a:t>
            </a:r>
            <a:endParaRPr lang="zh-TW" altLang="zh-TW" sz="2400" dirty="0"/>
          </a:p>
          <a:p>
            <a:r>
              <a:rPr lang="en-US" altLang="zh-TW" sz="2400" dirty="0"/>
              <a:t>Clear marking: Place sign of chemicals and forbidding activation of machinery</a:t>
            </a:r>
            <a:endParaRPr lang="zh-TW" altLang="zh-TW" sz="2400" dirty="0"/>
          </a:p>
          <a:p>
            <a:r>
              <a:rPr lang="en-US" altLang="zh-TW" sz="2400" dirty="0"/>
              <a:t>Electricity safety: Extension cord, ground connection</a:t>
            </a:r>
            <a:endParaRPr lang="zh-TW" altLang="zh-TW" sz="2400" dirty="0"/>
          </a:p>
        </p:txBody>
      </p:sp>
      <p:sp>
        <p:nvSpPr>
          <p:cNvPr id="17" name="投影片編號版面配置區 2">
            <a:extLst>
              <a:ext uri="{FF2B5EF4-FFF2-40B4-BE49-F238E27FC236}">
                <a16:creationId xmlns:a16="http://schemas.microsoft.com/office/drawing/2014/main" id="{FD677C6D-C845-4148-9434-59AED5043FFE}"/>
              </a:ext>
            </a:extLst>
          </p:cNvPr>
          <p:cNvSpPr>
            <a:spLocks noGrp="1"/>
          </p:cNvSpPr>
          <p:nvPr>
            <p:ph type="sldNum" sz="quarter" idx="12"/>
          </p:nvPr>
        </p:nvSpPr>
        <p:spPr>
          <a:xfrm>
            <a:off x="6766148" y="6318845"/>
            <a:ext cx="2133600" cy="457200"/>
          </a:xfrm>
        </p:spPr>
        <p:txBody>
          <a:bodyPr/>
          <a:lstStyle/>
          <a:p>
            <a:pPr>
              <a:defRPr/>
            </a:pPr>
            <a:fld id="{04E5ADA6-C3EA-4841-B284-66BD5CF34BF3}" type="slidenum">
              <a:rPr lang="en-US" altLang="zh-TW" smtClean="0"/>
              <a:pPr>
                <a:defRPr/>
              </a:pPr>
              <a:t>61</a:t>
            </a:fld>
            <a:endParaRPr lang="en-US" altLang="zh-TW" dirty="0"/>
          </a:p>
        </p:txBody>
      </p:sp>
    </p:spTree>
    <p:extLst>
      <p:ext uri="{BB962C8B-B14F-4D97-AF65-F5344CB8AC3E}">
        <p14:creationId xmlns:p14="http://schemas.microsoft.com/office/powerpoint/2010/main" val="2541523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15144" y="2693987"/>
            <a:ext cx="8350696" cy="1470025"/>
          </a:xfrm>
        </p:spPr>
        <p:txBody>
          <a:bodyPr/>
          <a:lstStyle/>
          <a:p>
            <a:pPr>
              <a:lnSpc>
                <a:spcPct val="150000"/>
              </a:lnSpc>
            </a:pPr>
            <a:r>
              <a:rPr lang="en-US" altLang="zh-TW" sz="3000" dirty="0">
                <a:latin typeface="Times New Roman" panose="02020603050405020304" pitchFamily="18" charset="0"/>
              </a:rPr>
              <a:t>An ounce of prevention is worth a pound of cure.</a:t>
            </a:r>
            <a:br>
              <a:rPr lang="en-US" altLang="zh-TW" sz="3000" dirty="0">
                <a:latin typeface="Times New Roman" panose="02020603050405020304" pitchFamily="18" charset="0"/>
              </a:rPr>
            </a:br>
            <a:r>
              <a:rPr lang="en-US" altLang="zh-TW" sz="3000" dirty="0">
                <a:latin typeface="Times New Roman" panose="02020603050405020304" pitchFamily="18" charset="0"/>
              </a:rPr>
              <a:t>Good laboratory safety and health management greatly reduced the proportion of </a:t>
            </a:r>
            <a:r>
              <a:rPr lang="en-US" altLang="zh-TW" sz="3000" dirty="0">
                <a:solidFill>
                  <a:srgbClr val="FF0000"/>
                </a:solidFill>
                <a:latin typeface="Times New Roman" panose="02020603050405020304" pitchFamily="18" charset="0"/>
              </a:rPr>
              <a:t>injuries</a:t>
            </a:r>
            <a:r>
              <a:rPr lang="en-US" altLang="zh-TW" sz="3000" dirty="0">
                <a:latin typeface="Times New Roman" panose="02020603050405020304" pitchFamily="18" charset="0"/>
              </a:rPr>
              <a:t> and </a:t>
            </a:r>
            <a:r>
              <a:rPr lang="en-US" altLang="zh-TW" sz="3000" dirty="0">
                <a:solidFill>
                  <a:srgbClr val="FF0000"/>
                </a:solidFill>
                <a:latin typeface="Times New Roman" panose="02020603050405020304" pitchFamily="18" charset="0"/>
              </a:rPr>
              <a:t>accidents</a:t>
            </a:r>
            <a:endParaRPr lang="zh-TW" altLang="en-US" sz="3000" dirty="0">
              <a:solidFill>
                <a:srgbClr val="FF0000"/>
              </a:solidFill>
              <a:latin typeface="Times New Roman" panose="02020603050405020304" pitchFamily="18" charset="0"/>
            </a:endParaRPr>
          </a:p>
        </p:txBody>
      </p:sp>
      <p:sp>
        <p:nvSpPr>
          <p:cNvPr id="4" name="投影片編號版面配置區 3"/>
          <p:cNvSpPr>
            <a:spLocks noGrp="1"/>
          </p:cNvSpPr>
          <p:nvPr>
            <p:ph type="sldNum" sz="quarter" idx="12"/>
          </p:nvPr>
        </p:nvSpPr>
        <p:spPr>
          <a:xfrm>
            <a:off x="6732240" y="6322572"/>
            <a:ext cx="2133600" cy="365125"/>
          </a:xfrm>
        </p:spPr>
        <p:txBody>
          <a:bodyPr/>
          <a:lstStyle/>
          <a:p>
            <a:pPr>
              <a:defRPr/>
            </a:pPr>
            <a:fld id="{1E03C3D3-1EA7-4176-8EE4-372EBFEB1D1D}" type="slidenum">
              <a:rPr lang="en-US" altLang="zh-TW" smtClean="0"/>
              <a:pPr>
                <a:defRPr/>
              </a:pPr>
              <a:t>62</a:t>
            </a:fld>
            <a:endParaRPr lang="en-US" altLang="zh-TW" dirty="0"/>
          </a:p>
        </p:txBody>
      </p:sp>
    </p:spTree>
    <p:extLst>
      <p:ext uri="{BB962C8B-B14F-4D97-AF65-F5344CB8AC3E}">
        <p14:creationId xmlns:p14="http://schemas.microsoft.com/office/powerpoint/2010/main" val="41389977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758744" y="6326092"/>
            <a:ext cx="2133600" cy="365125"/>
          </a:xfrm>
        </p:spPr>
        <p:txBody>
          <a:bodyPr/>
          <a:lstStyle/>
          <a:p>
            <a:pPr>
              <a:defRPr/>
            </a:pPr>
            <a:fld id="{2C463222-3884-42D2-8A9D-F71189E9DF7D}" type="slidenum">
              <a:rPr lang="en-US" altLang="zh-TW" smtClean="0">
                <a:latin typeface="標楷體" panose="03000509000000000000" pitchFamily="65" charset="-120"/>
              </a:rPr>
              <a:pPr>
                <a:defRPr/>
              </a:pPr>
              <a:t>63</a:t>
            </a:fld>
            <a:endParaRPr lang="en-US" altLang="zh-TW" dirty="0">
              <a:latin typeface="標楷體" panose="03000509000000000000" pitchFamily="65" charset="-120"/>
            </a:endParaRPr>
          </a:p>
        </p:txBody>
      </p:sp>
      <p:sp>
        <p:nvSpPr>
          <p:cNvPr id="7" name="標題 1">
            <a:extLst>
              <a:ext uri="{FF2B5EF4-FFF2-40B4-BE49-F238E27FC236}">
                <a16:creationId xmlns:a16="http://schemas.microsoft.com/office/drawing/2014/main" id="{5FB53E49-534D-4F0D-9848-88152F2DF107}"/>
              </a:ext>
            </a:extLst>
          </p:cNvPr>
          <p:cNvSpPr>
            <a:spLocks noGrp="1"/>
          </p:cNvSpPr>
          <p:nvPr>
            <p:ph type="title"/>
          </p:nvPr>
        </p:nvSpPr>
        <p:spPr>
          <a:xfrm>
            <a:off x="714400" y="548680"/>
            <a:ext cx="7715200" cy="1143000"/>
          </a:xfrm>
        </p:spPr>
        <p:txBody>
          <a:bodyPr/>
          <a:lstStyle/>
          <a:p>
            <a:r>
              <a:rPr lang="en-US" altLang="zh-TW" sz="3200" dirty="0">
                <a:latin typeface="Times New Roman" panose="02020603050405020304" pitchFamily="18" charset="0"/>
              </a:rPr>
              <a:t>Information source</a:t>
            </a:r>
            <a:endParaRPr lang="zh-TW" altLang="en-US" sz="3200" dirty="0">
              <a:latin typeface="Times New Roman" panose="02020603050405020304" pitchFamily="18" charset="0"/>
            </a:endParaRPr>
          </a:p>
        </p:txBody>
      </p:sp>
      <p:sp>
        <p:nvSpPr>
          <p:cNvPr id="3" name="內容版面配置區 2"/>
          <p:cNvSpPr>
            <a:spLocks noGrp="1"/>
          </p:cNvSpPr>
          <p:nvPr>
            <p:ph idx="1"/>
          </p:nvPr>
        </p:nvSpPr>
        <p:spPr>
          <a:xfrm>
            <a:off x="174340" y="2003354"/>
            <a:ext cx="8795320" cy="4525963"/>
          </a:xfrm>
        </p:spPr>
        <p:txBody>
          <a:bodyPr>
            <a:normAutofit/>
          </a:bodyPr>
          <a:lstStyle/>
          <a:p>
            <a:r>
              <a:rPr lang="en-US" altLang="zh-TW" sz="2400" dirty="0"/>
              <a:t>Compiled by Chung Yuan Christian University</a:t>
            </a:r>
          </a:p>
          <a:p>
            <a:r>
              <a:rPr lang="en-US" altLang="zh-TW" sz="2400" dirty="0"/>
              <a:t>Edited by Yow-</a:t>
            </a:r>
            <a:r>
              <a:rPr lang="en-US" altLang="zh-TW" sz="2400" dirty="0" err="1"/>
              <a:t>Jer</a:t>
            </a:r>
            <a:r>
              <a:rPr lang="en-US" altLang="zh-TW" sz="2400" dirty="0"/>
              <a:t> </a:t>
            </a:r>
            <a:r>
              <a:rPr lang="en-US" altLang="zh-TW" sz="2400" dirty="0" err="1"/>
              <a:t>Juang</a:t>
            </a:r>
            <a:r>
              <a:rPr lang="en-US" altLang="zh-TW" sz="2400" dirty="0"/>
              <a:t>, Chang Jung Christian University </a:t>
            </a:r>
          </a:p>
          <a:p>
            <a:endParaRPr lang="en-US" altLang="zh-TW" sz="2400" dirty="0"/>
          </a:p>
          <a:p>
            <a:r>
              <a:rPr lang="en-US" altLang="zh-TW" sz="2400" dirty="0"/>
              <a:t>References:</a:t>
            </a:r>
          </a:p>
          <a:p>
            <a:pPr marL="0" indent="0">
              <a:buNone/>
            </a:pPr>
            <a:r>
              <a:rPr lang="en-US" altLang="zh-TW" sz="2400" dirty="0"/>
              <a:t>1. Laboratory Safety and Hygiene Management - basic concepts</a:t>
            </a:r>
            <a:r>
              <a:rPr lang="zh-TW" altLang="en-US" sz="2400" dirty="0"/>
              <a:t>     </a:t>
            </a:r>
            <a:endParaRPr lang="en-US" altLang="zh-TW" sz="2400" dirty="0"/>
          </a:p>
          <a:p>
            <a:pPr marL="0" indent="0">
              <a:buNone/>
            </a:pPr>
            <a:r>
              <a:rPr lang="en-US" altLang="zh-TW" sz="2400" dirty="0"/>
              <a:t>  </a:t>
            </a:r>
            <a:r>
              <a:rPr lang="zh-TW" altLang="en-US" sz="2400" dirty="0"/>
              <a:t>─</a:t>
            </a:r>
            <a:r>
              <a:rPr lang="en-US" altLang="zh-TW" sz="2400" dirty="0"/>
              <a:t> </a:t>
            </a:r>
            <a:r>
              <a:rPr lang="en-US" altLang="zh-TW" sz="2400" dirty="0" err="1"/>
              <a:t>Yih</a:t>
            </a:r>
            <a:r>
              <a:rPr lang="en-US" altLang="zh-TW" sz="2400" dirty="0"/>
              <a:t>-Yang </a:t>
            </a:r>
            <a:r>
              <a:rPr lang="en-US" altLang="zh-TW" sz="2400" dirty="0" err="1"/>
              <a:t>Sheu</a:t>
            </a:r>
            <a:r>
              <a:rPr lang="en-US" altLang="zh-TW" sz="2400" dirty="0"/>
              <a:t>, Taiwan Occupational  Hygiene Association</a:t>
            </a:r>
          </a:p>
          <a:p>
            <a:pPr marL="0" indent="0">
              <a:buNone/>
            </a:pPr>
            <a:endParaRPr lang="en-US" altLang="zh-TW" sz="2400" dirty="0"/>
          </a:p>
          <a:p>
            <a:pPr marL="0" indent="0">
              <a:buNone/>
            </a:pPr>
            <a:r>
              <a:rPr lang="en-US" altLang="zh-TW" sz="2400" dirty="0"/>
              <a:t>2. Laboratory Safety and Hygiene Management - general education</a:t>
            </a:r>
          </a:p>
          <a:p>
            <a:pPr marL="0" indent="0">
              <a:buNone/>
            </a:pPr>
            <a:r>
              <a:rPr lang="zh-TW" altLang="en-US" sz="2400" dirty="0"/>
              <a:t>  ─ </a:t>
            </a:r>
            <a:r>
              <a:rPr lang="en-US" altLang="zh-TW" sz="2400" dirty="0"/>
              <a:t>Huan-Ping  Chao, Department of Environmental Engineering, Chung Yuan Christian University</a:t>
            </a:r>
            <a:endParaRPr lang="zh-TW" altLang="en-US" sz="2400" dirty="0"/>
          </a:p>
          <a:p>
            <a:pPr marL="0" indent="0">
              <a:buNone/>
            </a:pPr>
            <a:endParaRPr lang="zh-TW" altLang="en-US" sz="2400" dirty="0"/>
          </a:p>
        </p:txBody>
      </p:sp>
    </p:spTree>
    <p:extLst>
      <p:ext uri="{BB962C8B-B14F-4D97-AF65-F5344CB8AC3E}">
        <p14:creationId xmlns:p14="http://schemas.microsoft.com/office/powerpoint/2010/main" val="308945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777744" y="6316824"/>
            <a:ext cx="2133600" cy="365125"/>
          </a:xfrm>
        </p:spPr>
        <p:txBody>
          <a:bodyPr/>
          <a:lstStyle/>
          <a:p>
            <a:pPr>
              <a:defRPr/>
            </a:pPr>
            <a:fld id="{4B36F91A-6E55-4F4D-A251-1FBB7B1D9AEF}" type="slidenum">
              <a:rPr lang="en-US" altLang="zh-TW">
                <a:latin typeface="標楷體" panose="03000509000000000000" pitchFamily="65" charset="-120"/>
              </a:rPr>
              <a:pPr>
                <a:defRPr/>
              </a:pPr>
              <a:t>7</a:t>
            </a:fld>
            <a:endParaRPr lang="en-US" altLang="zh-TW" dirty="0">
              <a:latin typeface="標楷體" panose="03000509000000000000" pitchFamily="65" charset="-120"/>
            </a:endParaRPr>
          </a:p>
        </p:txBody>
      </p:sp>
      <p:sp>
        <p:nvSpPr>
          <p:cNvPr id="5123" name="Rectangle 2"/>
          <p:cNvSpPr>
            <a:spLocks noGrp="1" noChangeArrowheads="1"/>
          </p:cNvSpPr>
          <p:nvPr>
            <p:ph type="title"/>
          </p:nvPr>
        </p:nvSpPr>
        <p:spPr>
          <a:xfrm>
            <a:off x="539552" y="516186"/>
            <a:ext cx="8795320" cy="1143000"/>
          </a:xfrm>
        </p:spPr>
        <p:txBody>
          <a:bodyPr/>
          <a:lstStyle/>
          <a:p>
            <a:r>
              <a:rPr lang="en-US" altLang="zh-TW" sz="3200" dirty="0">
                <a:latin typeface="Times New Roman" panose="02020603050405020304" pitchFamily="18" charset="0"/>
              </a:rPr>
              <a:t>Environmental characteristics of the laboratory</a:t>
            </a:r>
            <a:endParaRPr lang="zh-TW" altLang="en-US" sz="3200" dirty="0">
              <a:latin typeface="Times New Roman" panose="02020603050405020304" pitchFamily="18" charset="0"/>
            </a:endParaRPr>
          </a:p>
        </p:txBody>
      </p:sp>
      <p:sp>
        <p:nvSpPr>
          <p:cNvPr id="5124" name="Rectangle 3"/>
          <p:cNvSpPr>
            <a:spLocks noGrp="1" noChangeArrowheads="1"/>
          </p:cNvSpPr>
          <p:nvPr>
            <p:ph idx="1"/>
          </p:nvPr>
        </p:nvSpPr>
        <p:spPr>
          <a:xfrm>
            <a:off x="457200" y="1600200"/>
            <a:ext cx="8329613" cy="4525963"/>
          </a:xfrm>
        </p:spPr>
        <p:txBody>
          <a:bodyPr>
            <a:normAutofit/>
          </a:bodyPr>
          <a:lstStyle/>
          <a:p>
            <a:pPr eaLnBrk="1" hangingPunct="1">
              <a:spcBef>
                <a:spcPts val="600"/>
              </a:spcBef>
            </a:pPr>
            <a:r>
              <a:rPr lang="en-US" altLang="zh-TW" sz="2400" dirty="0"/>
              <a:t>Stored and placed kinds of hazardous, harmful or toxic chemical substances</a:t>
            </a:r>
          </a:p>
          <a:p>
            <a:pPr>
              <a:spcBef>
                <a:spcPts val="600"/>
              </a:spcBef>
            </a:pPr>
            <a:r>
              <a:rPr lang="en-US" altLang="zh-TW" sz="2400" dirty="0"/>
              <a:t>Operating machinery requires proper protection and safe operating procedures</a:t>
            </a:r>
          </a:p>
          <a:p>
            <a:pPr eaLnBrk="1" hangingPunct="1">
              <a:spcBef>
                <a:spcPts val="600"/>
              </a:spcBef>
            </a:pPr>
            <a:r>
              <a:rPr lang="en-US" altLang="zh-TW" sz="2400" dirty="0"/>
              <a:t>High turnover rate of staff or personnel</a:t>
            </a:r>
          </a:p>
          <a:p>
            <a:pPr>
              <a:spcBef>
                <a:spcPts val="600"/>
              </a:spcBef>
            </a:pPr>
            <a:r>
              <a:rPr lang="en-US" altLang="zh-TW" sz="2400" dirty="0"/>
              <a:t>Operate various experiments in laboratory</a:t>
            </a:r>
          </a:p>
          <a:p>
            <a:pPr>
              <a:spcBef>
                <a:spcPts val="600"/>
              </a:spcBef>
            </a:pPr>
            <a:r>
              <a:rPr lang="en-US" altLang="zh-TW" sz="2400" dirty="0"/>
              <a:t>Engaged in new research and development with unknown high risk</a:t>
            </a:r>
            <a:endParaRPr lang="zh-TW" altLang="en-US" sz="2400" dirty="0"/>
          </a:p>
          <a:p>
            <a:pPr>
              <a:spcBef>
                <a:spcPts val="600"/>
              </a:spcBef>
            </a:pPr>
            <a:r>
              <a:rPr lang="en-US" altLang="zh-TW" sz="2400" dirty="0"/>
              <a:t>Numerous machinery and equipment </a:t>
            </a:r>
            <a:endParaRPr lang="zh-TW" altLang="en-US" sz="2400" dirty="0"/>
          </a:p>
        </p:txBody>
      </p:sp>
    </p:spTree>
    <p:extLst>
      <p:ext uri="{BB962C8B-B14F-4D97-AF65-F5344CB8AC3E}">
        <p14:creationId xmlns:p14="http://schemas.microsoft.com/office/powerpoint/2010/main" val="421998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6"/>
          <p:cNvSpPr>
            <a:spLocks noGrp="1"/>
          </p:cNvSpPr>
          <p:nvPr>
            <p:ph type="sldNum" sz="quarter" idx="12"/>
          </p:nvPr>
        </p:nvSpPr>
        <p:spPr>
          <a:xfrm>
            <a:off x="6756988" y="6316824"/>
            <a:ext cx="2133600" cy="457200"/>
          </a:xfrm>
        </p:spPr>
        <p:txBody>
          <a:bodyPr/>
          <a:lstStyle/>
          <a:p>
            <a:pPr>
              <a:defRPr/>
            </a:pPr>
            <a:fld id="{38ACE963-41F4-48F5-A3AB-E75A523FEE0C}" type="slidenum">
              <a:rPr lang="en-US" altLang="zh-TW">
                <a:latin typeface="標楷體" panose="03000509000000000000" pitchFamily="65" charset="-120"/>
              </a:rPr>
              <a:pPr>
                <a:defRPr/>
              </a:pPr>
              <a:t>8</a:t>
            </a:fld>
            <a:endParaRPr lang="en-US" altLang="zh-TW" dirty="0">
              <a:latin typeface="標楷體" panose="03000509000000000000" pitchFamily="65" charset="-120"/>
            </a:endParaRPr>
          </a:p>
        </p:txBody>
      </p:sp>
      <p:sp>
        <p:nvSpPr>
          <p:cNvPr id="7171" name="Rectangle 2"/>
          <p:cNvSpPr>
            <a:spLocks noGrp="1" noChangeArrowheads="1"/>
          </p:cNvSpPr>
          <p:nvPr>
            <p:ph type="title"/>
          </p:nvPr>
        </p:nvSpPr>
        <p:spPr>
          <a:xfrm>
            <a:off x="1290463" y="736367"/>
            <a:ext cx="7122951" cy="1139825"/>
          </a:xfrm>
        </p:spPr>
        <p:txBody>
          <a:bodyPr/>
          <a:lstStyle/>
          <a:p>
            <a:r>
              <a:rPr lang="en-US" altLang="zh-TW" sz="3200" dirty="0">
                <a:latin typeface="Times New Roman" panose="02020603050405020304" pitchFamily="18" charset="0"/>
              </a:rPr>
              <a:t>The importance of safety and hygiene in laboratory</a:t>
            </a:r>
            <a:endParaRPr lang="zh-TW" altLang="en-US" sz="3200" dirty="0">
              <a:latin typeface="Times New Roman" panose="02020603050405020304" pitchFamily="18" charset="0"/>
            </a:endParaRPr>
          </a:p>
        </p:txBody>
      </p:sp>
      <p:sp>
        <p:nvSpPr>
          <p:cNvPr id="7172" name="Rectangle 3"/>
          <p:cNvSpPr>
            <a:spLocks noGrp="1" noChangeArrowheads="1"/>
          </p:cNvSpPr>
          <p:nvPr>
            <p:ph type="body" sz="half" idx="1"/>
          </p:nvPr>
        </p:nvSpPr>
        <p:spPr>
          <a:xfrm>
            <a:off x="730585" y="1998999"/>
            <a:ext cx="7682830" cy="4532400"/>
          </a:xfrm>
        </p:spPr>
        <p:txBody>
          <a:bodyPr>
            <a:normAutofit/>
          </a:bodyPr>
          <a:lstStyle/>
          <a:p>
            <a:pPr marL="0" indent="0">
              <a:buNone/>
            </a:pPr>
            <a:r>
              <a:rPr lang="en-US" altLang="zh-TW" sz="2400" dirty="0"/>
              <a:t>The top five factors of accidents related to experimental sites </a:t>
            </a:r>
            <a:r>
              <a:rPr lang="en-US" altLang="zh-TW" sz="2400" dirty="0">
                <a:solidFill>
                  <a:srgbClr val="FF0000"/>
                </a:solidFill>
              </a:rPr>
              <a:t>in colleges and universities</a:t>
            </a:r>
            <a:r>
              <a:rPr lang="en-US" altLang="zh-TW" sz="2400" dirty="0"/>
              <a:t>:</a:t>
            </a:r>
            <a:endParaRPr lang="en-US" altLang="zh-TW" sz="2400" dirty="0">
              <a:solidFill>
                <a:srgbClr val="FF0000"/>
              </a:solidFill>
            </a:endParaRPr>
          </a:p>
          <a:p>
            <a:pPr marL="0" indent="0">
              <a:buNone/>
            </a:pPr>
            <a:endParaRPr lang="en-US" altLang="zh-TW" sz="2400" dirty="0"/>
          </a:p>
          <a:p>
            <a:r>
              <a:rPr lang="en-US" altLang="zh-TW" sz="2400" dirty="0"/>
              <a:t>Hazardous substances (20.1%)</a:t>
            </a:r>
          </a:p>
          <a:p>
            <a:r>
              <a:rPr lang="en-US" altLang="zh-TW" sz="2400" dirty="0"/>
              <a:t>Electrical equipment (12.3%)</a:t>
            </a:r>
          </a:p>
          <a:p>
            <a:r>
              <a:rPr lang="en-US" altLang="zh-TW" sz="2400" dirty="0"/>
              <a:t>Chemical equipment (11.7%)</a:t>
            </a:r>
          </a:p>
          <a:p>
            <a:pPr eaLnBrk="1" hangingPunct="1"/>
            <a:r>
              <a:rPr lang="en-US" altLang="zh-TW" sz="2400" dirty="0"/>
              <a:t>Material (6.5%)</a:t>
            </a:r>
          </a:p>
          <a:p>
            <a:pPr eaLnBrk="1" hangingPunct="1"/>
            <a:r>
              <a:rPr lang="en-US" altLang="zh-TW" sz="2400" dirty="0">
                <a:solidFill>
                  <a:srgbClr val="0070C0"/>
                </a:solidFill>
              </a:rPr>
              <a:t>Others (24.0%)</a:t>
            </a:r>
            <a:endParaRPr lang="zh-TW" altLang="en-US" sz="2400" dirty="0">
              <a:solidFill>
                <a:srgbClr val="0070C0"/>
              </a:solidFill>
            </a:endParaRPr>
          </a:p>
        </p:txBody>
      </p:sp>
    </p:spTree>
    <p:extLst>
      <p:ext uri="{BB962C8B-B14F-4D97-AF65-F5344CB8AC3E}">
        <p14:creationId xmlns:p14="http://schemas.microsoft.com/office/powerpoint/2010/main" val="35535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6"/>
          <p:cNvSpPr>
            <a:spLocks noGrp="1"/>
          </p:cNvSpPr>
          <p:nvPr>
            <p:ph type="sldNum" sz="quarter" idx="12"/>
          </p:nvPr>
        </p:nvSpPr>
        <p:spPr>
          <a:xfrm>
            <a:off x="6758880" y="6326526"/>
            <a:ext cx="2133600" cy="457200"/>
          </a:xfrm>
        </p:spPr>
        <p:txBody>
          <a:bodyPr/>
          <a:lstStyle/>
          <a:p>
            <a:pPr>
              <a:defRPr/>
            </a:pPr>
            <a:fld id="{38ACE963-41F4-48F5-A3AB-E75A523FEE0C}" type="slidenum">
              <a:rPr lang="en-US" altLang="zh-TW">
                <a:latin typeface="標楷體" panose="03000509000000000000" pitchFamily="65" charset="-120"/>
              </a:rPr>
              <a:pPr>
                <a:defRPr/>
              </a:pPr>
              <a:t>9</a:t>
            </a:fld>
            <a:endParaRPr lang="en-US" altLang="zh-TW" dirty="0">
              <a:latin typeface="標楷體" panose="03000509000000000000" pitchFamily="65" charset="-120"/>
            </a:endParaRPr>
          </a:p>
        </p:txBody>
      </p:sp>
      <p:sp>
        <p:nvSpPr>
          <p:cNvPr id="8" name="Rectangle 2">
            <a:extLst>
              <a:ext uri="{FF2B5EF4-FFF2-40B4-BE49-F238E27FC236}">
                <a16:creationId xmlns:a16="http://schemas.microsoft.com/office/drawing/2014/main" id="{32EB48B8-9521-4051-8D15-052EA56938A8}"/>
              </a:ext>
            </a:extLst>
          </p:cNvPr>
          <p:cNvSpPr>
            <a:spLocks noGrp="1" noChangeArrowheads="1"/>
          </p:cNvSpPr>
          <p:nvPr>
            <p:ph type="title"/>
          </p:nvPr>
        </p:nvSpPr>
        <p:spPr>
          <a:xfrm>
            <a:off x="1290463" y="736367"/>
            <a:ext cx="7122951" cy="1139825"/>
          </a:xfrm>
        </p:spPr>
        <p:txBody>
          <a:bodyPr/>
          <a:lstStyle/>
          <a:p>
            <a:r>
              <a:rPr lang="en-US" altLang="zh-TW" sz="3200" dirty="0">
                <a:latin typeface="Times New Roman" panose="02020603050405020304" pitchFamily="18" charset="0"/>
              </a:rPr>
              <a:t>The importance of safety and hygiene in laboratory (cont.)</a:t>
            </a:r>
            <a:endParaRPr lang="zh-TW" altLang="en-US" sz="3200" dirty="0">
              <a:latin typeface="Times New Roman" panose="02020603050405020304" pitchFamily="18" charset="0"/>
            </a:endParaRPr>
          </a:p>
        </p:txBody>
      </p:sp>
      <p:sp>
        <p:nvSpPr>
          <p:cNvPr id="11" name="Rectangle 3">
            <a:extLst>
              <a:ext uri="{FF2B5EF4-FFF2-40B4-BE49-F238E27FC236}">
                <a16:creationId xmlns:a16="http://schemas.microsoft.com/office/drawing/2014/main" id="{DF13F601-6350-49E3-BAFD-DB2BFB7863A7}"/>
              </a:ext>
            </a:extLst>
          </p:cNvPr>
          <p:cNvSpPr>
            <a:spLocks noGrp="1" noChangeArrowheads="1"/>
          </p:cNvSpPr>
          <p:nvPr>
            <p:ph type="body" sz="half" idx="1"/>
          </p:nvPr>
        </p:nvSpPr>
        <p:spPr>
          <a:xfrm>
            <a:off x="730585" y="1998999"/>
            <a:ext cx="7682830" cy="4532400"/>
          </a:xfrm>
        </p:spPr>
        <p:txBody>
          <a:bodyPr>
            <a:normAutofit/>
          </a:bodyPr>
          <a:lstStyle/>
          <a:p>
            <a:pPr marL="0" indent="0">
              <a:buNone/>
            </a:pPr>
            <a:r>
              <a:rPr lang="en-US" altLang="zh-TW" sz="2400" dirty="0"/>
              <a:t>The top factors of accidents related to experimental sites </a:t>
            </a:r>
            <a:r>
              <a:rPr lang="en-US" altLang="zh-TW" sz="2400" dirty="0">
                <a:solidFill>
                  <a:srgbClr val="FF0000"/>
                </a:solidFill>
              </a:rPr>
              <a:t>in senior high school</a:t>
            </a:r>
            <a:r>
              <a:rPr lang="en-US" altLang="zh-TW" sz="2400" dirty="0"/>
              <a:t>:</a:t>
            </a:r>
          </a:p>
          <a:p>
            <a:pPr marL="0" indent="0">
              <a:buNone/>
            </a:pPr>
            <a:endParaRPr lang="en-US" altLang="zh-TW" sz="2400" dirty="0"/>
          </a:p>
          <a:p>
            <a:r>
              <a:rPr lang="en-US" altLang="zh-TW" sz="2400" dirty="0"/>
              <a:t>General power machinery(18.7%)</a:t>
            </a:r>
          </a:p>
          <a:p>
            <a:r>
              <a:rPr lang="en-US" altLang="zh-TW" sz="2400" dirty="0"/>
              <a:t>Manpower tools / hand tools (14.2%)</a:t>
            </a:r>
          </a:p>
          <a:p>
            <a:r>
              <a:rPr lang="en-US" altLang="zh-TW" sz="2400" dirty="0"/>
              <a:t>Other machinery (11.2%)</a:t>
            </a:r>
          </a:p>
          <a:p>
            <a:r>
              <a:rPr lang="en-US" altLang="zh-TW" sz="2400" dirty="0"/>
              <a:t>Appliance (8.2%)</a:t>
            </a:r>
          </a:p>
          <a:p>
            <a:r>
              <a:rPr lang="en-US" altLang="zh-TW" sz="2400" dirty="0"/>
              <a:t>Material (7.5%)</a:t>
            </a:r>
          </a:p>
          <a:p>
            <a:r>
              <a:rPr lang="en-US" altLang="zh-TW" sz="2400" dirty="0">
                <a:solidFill>
                  <a:srgbClr val="0070C0"/>
                </a:solidFill>
              </a:rPr>
              <a:t>Others (9.0%)</a:t>
            </a:r>
          </a:p>
        </p:txBody>
      </p:sp>
    </p:spTree>
    <p:extLst>
      <p:ext uri="{BB962C8B-B14F-4D97-AF65-F5344CB8AC3E}">
        <p14:creationId xmlns:p14="http://schemas.microsoft.com/office/powerpoint/2010/main" val="323830770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4749</TotalTime>
  <Words>17137</Words>
  <Application>Microsoft Office PowerPoint</Application>
  <PresentationFormat>如螢幕大小 (4:3)</PresentationFormat>
  <Paragraphs>1268</Paragraphs>
  <Slides>63</Slides>
  <Notes>51</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63</vt:i4>
      </vt:variant>
    </vt:vector>
  </HeadingPairs>
  <TitlesOfParts>
    <vt:vector size="72" baseType="lpstr">
      <vt:lpstr>華康新儷粗黑</vt:lpstr>
      <vt:lpstr>新細明體</vt:lpstr>
      <vt:lpstr>標楷體</vt:lpstr>
      <vt:lpstr>Arial</vt:lpstr>
      <vt:lpstr>Calibri</vt:lpstr>
      <vt:lpstr>Tahoma</vt:lpstr>
      <vt:lpstr>Times New Roman</vt:lpstr>
      <vt:lpstr>Wingdings</vt:lpstr>
      <vt:lpstr>Office 佈景主題</vt:lpstr>
      <vt:lpstr>PowerPoint 簡報</vt:lpstr>
      <vt:lpstr>PowerPoint 簡報</vt:lpstr>
      <vt:lpstr>PowerPoint 簡報</vt:lpstr>
      <vt:lpstr>I. Introduction</vt:lpstr>
      <vt:lpstr>Three major causes of disasters accidents</vt:lpstr>
      <vt:lpstr>PowerPoint 簡報</vt:lpstr>
      <vt:lpstr>Environmental characteristics of the laboratory</vt:lpstr>
      <vt:lpstr>The importance of safety and hygiene in laboratory</vt:lpstr>
      <vt:lpstr>The importance of safety and hygiene in laboratory (cont.)</vt:lpstr>
      <vt:lpstr>II. Common laboratory hazards</vt:lpstr>
      <vt:lpstr>Potential laboratory hazards</vt:lpstr>
      <vt:lpstr>PowerPoint 簡報</vt:lpstr>
      <vt:lpstr>Noise hazards</vt:lpstr>
      <vt:lpstr>Non-ionizing radiation hazard</vt:lpstr>
      <vt:lpstr>Source of Non-ionizing radiation in experimental sites </vt:lpstr>
      <vt:lpstr>Abnormal temperature</vt:lpstr>
      <vt:lpstr>Electricity hazard</vt:lpstr>
      <vt:lpstr>Electrical hazards (cont.)</vt:lpstr>
      <vt:lpstr>Electrical hazards (cont.)</vt:lpstr>
      <vt:lpstr>Electrical hazards (cont.)</vt:lpstr>
      <vt:lpstr>Mechanical hazards</vt:lpstr>
      <vt:lpstr>Chemical hazards</vt:lpstr>
      <vt:lpstr>Biological hazards</vt:lpstr>
      <vt:lpstr>Types of biological hazards</vt:lpstr>
      <vt:lpstr>Human Factors/Ergonomics Engineering</vt:lpstr>
      <vt:lpstr>Human-factor hazards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Identification, evaluation, and control of laboratory hazards</vt:lpstr>
      <vt:lpstr>Identification, evaluation, and control of laboratory hazards (cont.)</vt:lpstr>
      <vt:lpstr>Laboratory safety and health work rules</vt:lpstr>
      <vt:lpstr>Hazardous chemicals</vt:lpstr>
      <vt:lpstr>PowerPoint 簡報</vt:lpstr>
      <vt:lpstr>PowerPoint 簡報</vt:lpstr>
      <vt:lpstr>PowerPoint 簡報</vt:lpstr>
      <vt:lpstr>PowerPoint 簡報</vt:lpstr>
      <vt:lpstr>Machinery equipment </vt:lpstr>
      <vt:lpstr>PowerPoint 簡報</vt:lpstr>
      <vt:lpstr>PowerPoint 簡報</vt:lpstr>
      <vt:lpstr>PowerPoint 簡報</vt:lpstr>
      <vt:lpstr>PowerPoint 簡報</vt:lpstr>
      <vt:lpstr>PowerPoint 簡報</vt:lpstr>
      <vt:lpstr>PowerPoint 簡報</vt:lpstr>
      <vt:lpstr>PowerPoint 簡報</vt:lpstr>
      <vt:lpstr>Infectious biological materials</vt:lpstr>
      <vt:lpstr>Infectious biological materials </vt:lpstr>
      <vt:lpstr>PowerPoint 簡報</vt:lpstr>
      <vt:lpstr>PowerPoint 簡報</vt:lpstr>
      <vt:lpstr>PowerPoint 簡報</vt:lpstr>
      <vt:lpstr>Safety management 5+1S</vt:lpstr>
      <vt:lpstr>Safety management 5+1S (cont.)</vt:lpstr>
      <vt:lpstr>An ounce of prevention is worth a pound of cure. Good laboratory safety and health management greatly reduced the proportion of injuries and accidents</vt:lpstr>
      <vt:lpstr>Information 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ytdai</dc:creator>
  <cp:lastModifiedBy>User</cp:lastModifiedBy>
  <cp:revision>245</cp:revision>
  <dcterms:created xsi:type="dcterms:W3CDTF">2017-04-04T09:35:48Z</dcterms:created>
  <dcterms:modified xsi:type="dcterms:W3CDTF">2020-11-23T02:50:04Z</dcterms:modified>
</cp:coreProperties>
</file>